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Lst>
  <p:notesMasterIdLst>
    <p:notesMasterId r:id="rId44"/>
  </p:notesMasterIdLst>
  <p:sldIdLst>
    <p:sldId id="256" r:id="rId2"/>
    <p:sldId id="267" r:id="rId3"/>
    <p:sldId id="257" r:id="rId4"/>
    <p:sldId id="258" r:id="rId5"/>
    <p:sldId id="259" r:id="rId6"/>
    <p:sldId id="260" r:id="rId7"/>
    <p:sldId id="261" r:id="rId8"/>
    <p:sldId id="262" r:id="rId9"/>
    <p:sldId id="263" r:id="rId10"/>
    <p:sldId id="264" r:id="rId11"/>
    <p:sldId id="268" r:id="rId12"/>
    <p:sldId id="269" r:id="rId13"/>
    <p:sldId id="270" r:id="rId14"/>
    <p:sldId id="271" r:id="rId15"/>
    <p:sldId id="272" r:id="rId16"/>
    <p:sldId id="273" r:id="rId17"/>
    <p:sldId id="276" r:id="rId18"/>
    <p:sldId id="274" r:id="rId19"/>
    <p:sldId id="275" r:id="rId20"/>
    <p:sldId id="265" r:id="rId21"/>
    <p:sldId id="277" r:id="rId22"/>
    <p:sldId id="278" r:id="rId23"/>
    <p:sldId id="279" r:id="rId24"/>
    <p:sldId id="281" r:id="rId25"/>
    <p:sldId id="282" r:id="rId26"/>
    <p:sldId id="283" r:id="rId27"/>
    <p:sldId id="284" r:id="rId28"/>
    <p:sldId id="285" r:id="rId29"/>
    <p:sldId id="286" r:id="rId30"/>
    <p:sldId id="287" r:id="rId31"/>
    <p:sldId id="288" r:id="rId32"/>
    <p:sldId id="289" r:id="rId33"/>
    <p:sldId id="290" r:id="rId34"/>
    <p:sldId id="291" r:id="rId35"/>
    <p:sldId id="295" r:id="rId36"/>
    <p:sldId id="292" r:id="rId37"/>
    <p:sldId id="293" r:id="rId38"/>
    <p:sldId id="294" r:id="rId39"/>
    <p:sldId id="296" r:id="rId40"/>
    <p:sldId id="297" r:id="rId41"/>
    <p:sldId id="298" r:id="rId42"/>
    <p:sldId id="280"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B15"/>
    <a:srgbClr val="FF6600"/>
    <a:srgbClr val="797CC4"/>
    <a:srgbClr val="B5B7D8"/>
    <a:srgbClr val="D3D5ED"/>
    <a:srgbClr val="E0E1EE"/>
    <a:srgbClr val="D4D6EE"/>
    <a:srgbClr val="D5D8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4434" autoAdjust="0"/>
  </p:normalViewPr>
  <p:slideViewPr>
    <p:cSldViewPr snapToGrid="0">
      <p:cViewPr varScale="1">
        <p:scale>
          <a:sx n="146" d="100"/>
          <a:sy n="146" d="100"/>
        </p:scale>
        <p:origin x="-128" y="-80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3C2B9-292A-47E5-9555-95BC493300FE}" type="datetimeFigureOut">
              <a:rPr lang="es-MX" smtClean="0"/>
              <a:t>04/07/19</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7FBAD0-0E56-43C8-B4E1-E275FE2E90E3}" type="slidenum">
              <a:rPr lang="es-MX" smtClean="0"/>
              <a:t>‹Nr.›</a:t>
            </a:fld>
            <a:endParaRPr lang="es-MX"/>
          </a:p>
        </p:txBody>
      </p:sp>
    </p:spTree>
    <p:extLst>
      <p:ext uri="{BB962C8B-B14F-4D97-AF65-F5344CB8AC3E}">
        <p14:creationId xmlns:p14="http://schemas.microsoft.com/office/powerpoint/2010/main" val="4222448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dirty="0" smtClean="0"/>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editar el estilo de subtítulo del patrón</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Imagen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6831" y="-46275"/>
            <a:ext cx="7762009" cy="6858000"/>
          </a:xfrm>
          <a:prstGeom prst="rect">
            <a:avLst/>
          </a:prstGeom>
        </p:spPr>
      </p:pic>
      <p:sp>
        <p:nvSpPr>
          <p:cNvPr id="5" name="Marcador de pie de página 4"/>
          <p:cNvSpPr>
            <a:spLocks noGrp="1"/>
          </p:cNvSpPr>
          <p:nvPr>
            <p:ph type="ftr" sz="quarter" idx="11"/>
          </p:nvPr>
        </p:nvSpPr>
        <p:spPr/>
        <p:txBody>
          <a:bodyPr/>
          <a:lstStyle>
            <a:lvl1pPr>
              <a:defRPr>
                <a:solidFill>
                  <a:schemeClr val="tx1">
                    <a:lumMod val="65000"/>
                    <a:lumOff val="35000"/>
                  </a:schemeClr>
                </a:solidFill>
                <a:effectLst/>
              </a:defRPr>
            </a:lvl1pPr>
          </a:lstStyle>
          <a:p>
            <a:r>
              <a:rPr lang="en-US" smtClean="0"/>
              <a:t>Material Didáctico. M. Arq  MAría. Elizabeth Estrada  Pantoja</a:t>
            </a:r>
            <a:endParaRPr lang="en-US" dirty="0"/>
          </a:p>
        </p:txBody>
      </p:sp>
    </p:spTree>
    <p:extLst>
      <p:ext uri="{BB962C8B-B14F-4D97-AF65-F5344CB8AC3E}">
        <p14:creationId xmlns:p14="http://schemas.microsoft.com/office/powerpoint/2010/main" val="4133074058"/>
      </p:ext>
    </p:extLst>
  </p:cSld>
  <p:clrMapOvr>
    <a:masterClrMapping/>
  </p:clrMapOvr>
  <p:transition xmlns:p14="http://schemas.microsoft.com/office/powerpoint/2010/main">
    <p:cut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9991" y="0"/>
            <a:ext cx="7762009" cy="6858000"/>
          </a:xfrm>
          <a:prstGeom prst="rect">
            <a:avLst/>
          </a:prstGeom>
        </p:spPr>
      </p:pic>
      <p:sp>
        <p:nvSpPr>
          <p:cNvPr id="2" name="Title 1"/>
          <p:cNvSpPr>
            <a:spLocks noGrp="1"/>
          </p:cNvSpPr>
          <p:nvPr>
            <p:ph type="title"/>
          </p:nvPr>
        </p:nvSpPr>
        <p:spPr>
          <a:xfrm>
            <a:off x="1097280" y="107354"/>
            <a:ext cx="10058400" cy="1027425"/>
          </a:xfrm>
        </p:spPr>
        <p:txBody>
          <a:bodyPr/>
          <a:lstStyle>
            <a:lvl1pPr>
              <a:defRPr sz="4000"/>
            </a:lvl1pPr>
          </a:lstStyle>
          <a:p>
            <a:r>
              <a:rPr lang="es-ES" dirty="0" smtClean="0"/>
              <a:t>Haga clic para modificar el estilo de título del patrón</a:t>
            </a:r>
            <a:endParaRPr lang="en-US" dirty="0"/>
          </a:p>
        </p:txBody>
      </p:sp>
      <p:sp>
        <p:nvSpPr>
          <p:cNvPr id="3" name="Content Placeholder 2"/>
          <p:cNvSpPr>
            <a:spLocks noGrp="1"/>
          </p:cNvSpPr>
          <p:nvPr>
            <p:ph idx="1"/>
          </p:nvPr>
        </p:nvSpPr>
        <p:spPr>
          <a:xfrm>
            <a:off x="1097280" y="1242133"/>
            <a:ext cx="10058400" cy="4626961"/>
          </a:xfrm>
        </p:spPr>
        <p:txBody>
          <a:bodyPr/>
          <a:lstStyle/>
          <a:p>
            <a:pPr lvl="0"/>
            <a:r>
              <a:rPr lang="es-ES" dirty="0" smtClean="0"/>
              <a:t>Editar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cxnSp>
        <p:nvCxnSpPr>
          <p:cNvPr id="8" name="Straight Connector 9"/>
          <p:cNvCxnSpPr/>
          <p:nvPr userDrawn="1"/>
        </p:nvCxnSpPr>
        <p:spPr>
          <a:xfrm>
            <a:off x="1193532" y="1094717"/>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Marcador de pie de página 4"/>
          <p:cNvSpPr>
            <a:spLocks noGrp="1"/>
          </p:cNvSpPr>
          <p:nvPr>
            <p:ph type="ftr" sz="quarter" idx="11"/>
          </p:nvPr>
        </p:nvSpPr>
        <p:spPr>
          <a:xfrm>
            <a:off x="3569552" y="6459785"/>
            <a:ext cx="6330906" cy="365125"/>
          </a:xfrm>
        </p:spPr>
        <p:txBody>
          <a:bodyPr/>
          <a:lstStyle>
            <a:lvl1pPr>
              <a:defRPr>
                <a:solidFill>
                  <a:schemeClr val="tx1">
                    <a:lumMod val="65000"/>
                    <a:lumOff val="35000"/>
                  </a:schemeClr>
                </a:solidFill>
                <a:effectLst/>
              </a:defRPr>
            </a:lvl1pPr>
          </a:lstStyle>
          <a:p>
            <a:r>
              <a:rPr lang="en-US" smtClean="0"/>
              <a:t>Material Didáctico. M. Arq  MAría. Elizabeth Estrada  Pantoja</a:t>
            </a:r>
            <a:endParaRPr lang="en-US" dirty="0"/>
          </a:p>
        </p:txBody>
      </p:sp>
    </p:spTree>
    <p:extLst>
      <p:ext uri="{BB962C8B-B14F-4D97-AF65-F5344CB8AC3E}">
        <p14:creationId xmlns:p14="http://schemas.microsoft.com/office/powerpoint/2010/main" val="1599619790"/>
      </p:ext>
    </p:extLst>
  </p:cSld>
  <p:clrMapOvr>
    <a:masterClrMapping/>
  </p:clrMapOvr>
  <p:transition xmlns:p14="http://schemas.microsoft.com/office/powerpoint/2010/main">
    <p:cut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6"/>
          <p:cNvSpPr/>
          <p:nvPr userDrawn="1"/>
        </p:nvSpPr>
        <p:spPr>
          <a:xfrm>
            <a:off x="0" y="6366320"/>
            <a:ext cx="12188825" cy="457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7"/>
          <p:cNvSpPr/>
          <p:nvPr userDrawn="1"/>
        </p:nvSpPr>
        <p:spPr>
          <a:xfrm>
            <a:off x="15" y="6334316"/>
            <a:ext cx="12188825" cy="6400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Imagen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6831" y="-46275"/>
            <a:ext cx="7762009" cy="6858000"/>
          </a:xfrm>
          <a:prstGeom prst="rect">
            <a:avLst/>
          </a:prstGeom>
        </p:spPr>
      </p:pic>
      <p:sp>
        <p:nvSpPr>
          <p:cNvPr id="8" name="Marcador de pie de página 4"/>
          <p:cNvSpPr>
            <a:spLocks noGrp="1"/>
          </p:cNvSpPr>
          <p:nvPr>
            <p:ph type="ftr" sz="quarter" idx="11"/>
          </p:nvPr>
        </p:nvSpPr>
        <p:spPr>
          <a:xfrm>
            <a:off x="2692474" y="6433011"/>
            <a:ext cx="6330906" cy="365125"/>
          </a:xfrm>
        </p:spPr>
        <p:txBody>
          <a:bodyPr/>
          <a:lstStyle>
            <a:lvl1pPr>
              <a:defRPr>
                <a:solidFill>
                  <a:schemeClr val="bg1">
                    <a:lumMod val="95000"/>
                  </a:schemeClr>
                </a:solidFill>
                <a:effectLst>
                  <a:outerShdw blurRad="38100" dist="38100" dir="2700000" algn="tl">
                    <a:srgbClr val="000000">
                      <a:alpha val="43137"/>
                    </a:srgbClr>
                  </a:outerShdw>
                </a:effectLst>
              </a:defRPr>
            </a:lvl1pPr>
          </a:lstStyle>
          <a:p>
            <a:r>
              <a:rPr lang="en-US" dirty="0" smtClean="0"/>
              <a:t>Material </a:t>
            </a:r>
            <a:r>
              <a:rPr lang="en-US" dirty="0" err="1" smtClean="0"/>
              <a:t>Didáctico</a:t>
            </a:r>
            <a:r>
              <a:rPr lang="en-US" dirty="0" smtClean="0"/>
              <a:t>. M. Arq  </a:t>
            </a:r>
            <a:r>
              <a:rPr lang="en-US" dirty="0" err="1" smtClean="0"/>
              <a:t>MAría</a:t>
            </a:r>
            <a:r>
              <a:rPr lang="en-US" dirty="0" smtClean="0"/>
              <a:t>. Elizabeth Estrada  Pantoja</a:t>
            </a:r>
            <a:endParaRPr lang="en-US" dirty="0"/>
          </a:p>
        </p:txBody>
      </p:sp>
    </p:spTree>
    <p:extLst>
      <p:ext uri="{BB962C8B-B14F-4D97-AF65-F5344CB8AC3E}">
        <p14:creationId xmlns:p14="http://schemas.microsoft.com/office/powerpoint/2010/main" val="3861060503"/>
      </p:ext>
    </p:extLst>
  </p:cSld>
  <p:clrMapOvr>
    <a:masterClrMapping/>
  </p:clrMapOvr>
  <p:transition xmlns:p14="http://schemas.microsoft.com/office/powerpoint/2010/main">
    <p:cut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152492"/>
            <a:ext cx="10058400" cy="1222642"/>
          </a:xfrm>
        </p:spPr>
        <p:txBody>
          <a:bodyPr/>
          <a:lstStyle/>
          <a:p>
            <a:r>
              <a:rPr lang="es-ES" dirty="0" smtClean="0"/>
              <a:t>Haga clic para modificar el estilo de título del patrón</a:t>
            </a:r>
            <a:endParaRPr lang="en-US" dirty="0"/>
          </a:p>
        </p:txBody>
      </p:sp>
      <p:sp>
        <p:nvSpPr>
          <p:cNvPr id="3" name="Content Placeholder 2"/>
          <p:cNvSpPr>
            <a:spLocks noGrp="1"/>
          </p:cNvSpPr>
          <p:nvPr>
            <p:ph sz="half" idx="1"/>
          </p:nvPr>
        </p:nvSpPr>
        <p:spPr>
          <a:xfrm>
            <a:off x="1097278" y="1527626"/>
            <a:ext cx="4937760" cy="4341468"/>
          </a:xfrm>
        </p:spPr>
        <p:txBody>
          <a:bodyPr/>
          <a:lstStyle/>
          <a:p>
            <a:pPr lvl="0"/>
            <a:r>
              <a:rPr lang="es-ES" dirty="0" smtClean="0"/>
              <a:t>Editar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9" name="Imagen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9991" y="0"/>
            <a:ext cx="7762009" cy="6858000"/>
          </a:xfrm>
          <a:prstGeom prst="rect">
            <a:avLst/>
          </a:prstGeom>
        </p:spPr>
      </p:pic>
      <p:cxnSp>
        <p:nvCxnSpPr>
          <p:cNvPr id="10" name="Straight Connector 9"/>
          <p:cNvCxnSpPr/>
          <p:nvPr userDrawn="1"/>
        </p:nvCxnSpPr>
        <p:spPr>
          <a:xfrm>
            <a:off x="1193532" y="1375133"/>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Marcador de pie de página 4"/>
          <p:cNvSpPr>
            <a:spLocks noGrp="1"/>
          </p:cNvSpPr>
          <p:nvPr>
            <p:ph type="ftr" sz="quarter" idx="11"/>
          </p:nvPr>
        </p:nvSpPr>
        <p:spPr>
          <a:xfrm>
            <a:off x="2869585" y="6386559"/>
            <a:ext cx="6330906" cy="365125"/>
          </a:xfrm>
        </p:spPr>
        <p:txBody>
          <a:bodyPr/>
          <a:lstStyle>
            <a:lvl1pPr>
              <a:defRPr>
                <a:solidFill>
                  <a:schemeClr val="tx1">
                    <a:lumMod val="65000"/>
                    <a:lumOff val="35000"/>
                  </a:schemeClr>
                </a:solidFill>
                <a:effectLst/>
              </a:defRPr>
            </a:lvl1pPr>
          </a:lstStyle>
          <a:p>
            <a:r>
              <a:rPr lang="en-US" smtClean="0"/>
              <a:t>Material Didáctico. M. Arq  MAría. Elizabeth Estrada  Pantoja</a:t>
            </a:r>
            <a:endParaRPr lang="en-US" dirty="0"/>
          </a:p>
        </p:txBody>
      </p:sp>
    </p:spTree>
    <p:extLst>
      <p:ext uri="{BB962C8B-B14F-4D97-AF65-F5344CB8AC3E}">
        <p14:creationId xmlns:p14="http://schemas.microsoft.com/office/powerpoint/2010/main" val="3035191890"/>
      </p:ext>
    </p:extLst>
  </p:cSld>
  <p:clrMapOvr>
    <a:masterClrMapping/>
  </p:clrMapOvr>
  <p:transition xmlns:p14="http://schemas.microsoft.com/office/powerpoint/2010/main">
    <p:cut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1" name="Imagen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9991" y="0"/>
            <a:ext cx="7762009" cy="6858000"/>
          </a:xfrm>
          <a:prstGeom prst="rect">
            <a:avLst/>
          </a:prstGeom>
        </p:spPr>
      </p:pic>
      <p:sp>
        <p:nvSpPr>
          <p:cNvPr id="10" name="Title 9"/>
          <p:cNvSpPr>
            <a:spLocks noGrp="1"/>
          </p:cNvSpPr>
          <p:nvPr>
            <p:ph type="title"/>
          </p:nvPr>
        </p:nvSpPr>
        <p:spPr>
          <a:xfrm>
            <a:off x="1097280" y="67148"/>
            <a:ext cx="10058400" cy="1222642"/>
          </a:xfrm>
        </p:spPr>
        <p:txBody>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cxnSp>
        <p:nvCxnSpPr>
          <p:cNvPr id="12" name="Straight Connector 9"/>
          <p:cNvCxnSpPr/>
          <p:nvPr userDrawn="1"/>
        </p:nvCxnSpPr>
        <p:spPr>
          <a:xfrm>
            <a:off x="1193532" y="1277597"/>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Marcador de pie de página 4"/>
          <p:cNvSpPr>
            <a:spLocks noGrp="1"/>
          </p:cNvSpPr>
          <p:nvPr>
            <p:ph type="ftr" sz="quarter" idx="11"/>
          </p:nvPr>
        </p:nvSpPr>
        <p:spPr>
          <a:xfrm>
            <a:off x="3569552" y="6459785"/>
            <a:ext cx="6330906" cy="365125"/>
          </a:xfrm>
        </p:spPr>
        <p:txBody>
          <a:bodyPr/>
          <a:lstStyle>
            <a:lvl1pPr>
              <a:defRPr>
                <a:solidFill>
                  <a:schemeClr val="tx1">
                    <a:lumMod val="65000"/>
                    <a:lumOff val="35000"/>
                  </a:schemeClr>
                </a:solidFill>
                <a:effectLst/>
              </a:defRPr>
            </a:lvl1pPr>
          </a:lstStyle>
          <a:p>
            <a:r>
              <a:rPr lang="en-US" smtClean="0"/>
              <a:t>Material Didáctico. M. Arq  MAría. Elizabeth Estrada  Pantoja</a:t>
            </a:r>
            <a:endParaRPr lang="en-US" dirty="0"/>
          </a:p>
        </p:txBody>
      </p:sp>
    </p:spTree>
    <p:extLst>
      <p:ext uri="{BB962C8B-B14F-4D97-AF65-F5344CB8AC3E}">
        <p14:creationId xmlns:p14="http://schemas.microsoft.com/office/powerpoint/2010/main" val="4091295035"/>
      </p:ext>
    </p:extLst>
  </p:cSld>
  <p:clrMapOvr>
    <a:masterClrMapping/>
  </p:clrMapOvr>
  <p:transition xmlns:p14="http://schemas.microsoft.com/office/powerpoint/2010/main">
    <p:cut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pic>
        <p:nvPicPr>
          <p:cNvPr id="6" name="Imagen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9991" y="0"/>
            <a:ext cx="7762009" cy="6858000"/>
          </a:xfrm>
          <a:prstGeom prst="rect">
            <a:avLst/>
          </a:prstGeom>
        </p:spPr>
      </p:pic>
      <p:sp>
        <p:nvSpPr>
          <p:cNvPr id="4" name="Marcador de pie de página 4"/>
          <p:cNvSpPr>
            <a:spLocks noGrp="1"/>
          </p:cNvSpPr>
          <p:nvPr>
            <p:ph type="ftr" sz="quarter" idx="11"/>
          </p:nvPr>
        </p:nvSpPr>
        <p:spPr>
          <a:xfrm>
            <a:off x="3569552" y="6459785"/>
            <a:ext cx="6330906" cy="365125"/>
          </a:xfrm>
        </p:spPr>
        <p:txBody>
          <a:bodyPr/>
          <a:lstStyle>
            <a:lvl1pPr>
              <a:defRPr>
                <a:solidFill>
                  <a:schemeClr val="tx1">
                    <a:lumMod val="65000"/>
                    <a:lumOff val="35000"/>
                  </a:schemeClr>
                </a:solidFill>
                <a:effectLst/>
              </a:defRPr>
            </a:lvl1pPr>
          </a:lstStyle>
          <a:p>
            <a:r>
              <a:rPr lang="en-US" smtClean="0"/>
              <a:t>Material Didáctico. M. Arq  MAría. Elizabeth Estrada  Pantoja</a:t>
            </a:r>
            <a:endParaRPr lang="en-US" dirty="0"/>
          </a:p>
        </p:txBody>
      </p:sp>
    </p:spTree>
    <p:extLst>
      <p:ext uri="{BB962C8B-B14F-4D97-AF65-F5344CB8AC3E}">
        <p14:creationId xmlns:p14="http://schemas.microsoft.com/office/powerpoint/2010/main" val="3085699730"/>
      </p:ext>
    </p:extLst>
  </p:cSld>
  <p:clrMapOvr>
    <a:masterClrMapping/>
  </p:clrMapOvr>
  <p:transition xmlns:p14="http://schemas.microsoft.com/office/powerpoint/2010/main">
    <p:cut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Imagen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9991" y="0"/>
            <a:ext cx="7762009" cy="6858000"/>
          </a:xfrm>
          <a:prstGeom prst="rect">
            <a:avLst/>
          </a:prstGeom>
        </p:spPr>
      </p:pic>
      <p:sp>
        <p:nvSpPr>
          <p:cNvPr id="7" name="Marcador de pie de página 4"/>
          <p:cNvSpPr>
            <a:spLocks noGrp="1"/>
          </p:cNvSpPr>
          <p:nvPr>
            <p:ph type="ftr" sz="quarter" idx="11"/>
          </p:nvPr>
        </p:nvSpPr>
        <p:spPr>
          <a:xfrm>
            <a:off x="2692474" y="6433011"/>
            <a:ext cx="6330906" cy="365125"/>
          </a:xfrm>
        </p:spPr>
        <p:txBody>
          <a:bodyPr/>
          <a:lstStyle>
            <a:lvl1pPr>
              <a:defRPr>
                <a:solidFill>
                  <a:schemeClr val="bg1">
                    <a:lumMod val="95000"/>
                  </a:schemeClr>
                </a:solidFill>
                <a:effectLst>
                  <a:outerShdw blurRad="38100" dist="38100" dir="2700000" algn="tl">
                    <a:srgbClr val="000000">
                      <a:alpha val="43137"/>
                    </a:srgbClr>
                  </a:outerShdw>
                </a:effectLst>
              </a:defRPr>
            </a:lvl1pPr>
          </a:lstStyle>
          <a:p>
            <a:r>
              <a:rPr lang="en-US" dirty="0" smtClean="0"/>
              <a:t>Material </a:t>
            </a:r>
            <a:r>
              <a:rPr lang="en-US" dirty="0" err="1" smtClean="0"/>
              <a:t>Didáctico</a:t>
            </a:r>
            <a:r>
              <a:rPr lang="en-US" dirty="0" smtClean="0"/>
              <a:t>. M. Arq  </a:t>
            </a:r>
            <a:r>
              <a:rPr lang="en-US" dirty="0" err="1" smtClean="0"/>
              <a:t>MAría</a:t>
            </a:r>
            <a:r>
              <a:rPr lang="en-US" dirty="0" smtClean="0"/>
              <a:t>. Elizabeth Estrada  Pantoja</a:t>
            </a:r>
            <a:endParaRPr lang="en-US" dirty="0"/>
          </a:p>
        </p:txBody>
      </p:sp>
    </p:spTree>
    <p:extLst>
      <p:ext uri="{BB962C8B-B14F-4D97-AF65-F5344CB8AC3E}">
        <p14:creationId xmlns:p14="http://schemas.microsoft.com/office/powerpoint/2010/main" val="3371678360"/>
      </p:ext>
    </p:extLst>
  </p:cSld>
  <p:clrMapOvr>
    <a:masterClrMapping/>
  </p:clrMapOvr>
  <p:transition xmlns:p14="http://schemas.microsoft.com/office/powerpoint/2010/main">
    <p:cut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7" y="0"/>
            <a:ext cx="3194288"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2151888" cy="2286000"/>
          </a:xfrm>
        </p:spPr>
        <p:txBody>
          <a:bodyPr anchor="b">
            <a:noAutofit/>
          </a:bodyPr>
          <a:lstStyle>
            <a:lvl1pPr algn="ctr">
              <a:defRPr sz="3200" b="0">
                <a:solidFill>
                  <a:srgbClr val="FFFFFF"/>
                </a:solidFill>
                <a:effectLst>
                  <a:outerShdw blurRad="38100" dist="38100" dir="2700000" algn="tl">
                    <a:srgbClr val="000000">
                      <a:alpha val="43137"/>
                    </a:srgbClr>
                  </a:outerShdw>
                </a:effectLst>
              </a:defRPr>
            </a:lvl1pPr>
          </a:lstStyle>
          <a:p>
            <a:r>
              <a:rPr lang="es-ES" dirty="0" smtClean="0"/>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926080"/>
            <a:ext cx="2237232"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pic>
        <p:nvPicPr>
          <p:cNvPr id="10" name="Imagen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9991" y="0"/>
            <a:ext cx="7762009" cy="6858000"/>
          </a:xfrm>
          <a:prstGeom prst="rect">
            <a:avLst/>
          </a:prstGeom>
        </p:spPr>
      </p:pic>
      <p:sp>
        <p:nvSpPr>
          <p:cNvPr id="7" name="Marcador de pie de página 4"/>
          <p:cNvSpPr>
            <a:spLocks noGrp="1"/>
          </p:cNvSpPr>
          <p:nvPr>
            <p:ph type="ftr" sz="quarter" idx="11"/>
          </p:nvPr>
        </p:nvSpPr>
        <p:spPr>
          <a:xfrm>
            <a:off x="4800600" y="6305204"/>
            <a:ext cx="6330906" cy="365125"/>
          </a:xfrm>
        </p:spPr>
        <p:txBody>
          <a:bodyPr/>
          <a:lstStyle>
            <a:lvl1pPr>
              <a:defRPr>
                <a:solidFill>
                  <a:schemeClr val="tx1">
                    <a:lumMod val="65000"/>
                    <a:lumOff val="35000"/>
                  </a:schemeClr>
                </a:solidFill>
                <a:effectLst/>
              </a:defRPr>
            </a:lvl1pPr>
          </a:lstStyle>
          <a:p>
            <a:r>
              <a:rPr lang="en-US" smtClean="0"/>
              <a:t>Material Didáctico. M. Arq  MAría. Elizabeth Estrada  Pantoja</a:t>
            </a:r>
            <a:endParaRPr lang="en-US" dirty="0"/>
          </a:p>
        </p:txBody>
      </p:sp>
    </p:spTree>
    <p:extLst>
      <p:ext uri="{BB962C8B-B14F-4D97-AF65-F5344CB8AC3E}">
        <p14:creationId xmlns:p14="http://schemas.microsoft.com/office/powerpoint/2010/main" val="3637059327"/>
      </p:ext>
    </p:extLst>
  </p:cSld>
  <p:clrMapOvr>
    <a:masterClrMapping/>
  </p:clrMapOvr>
  <p:transition xmlns:p14="http://schemas.microsoft.com/office/powerpoint/2010/main">
    <p:cut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effectLst>
                  <a:outerShdw blurRad="38100" dist="38100" dir="2700000" algn="tl">
                    <a:srgbClr val="000000">
                      <a:alpha val="43137"/>
                    </a:srgbClr>
                  </a:outerShdw>
                </a:effectLst>
              </a:defRPr>
            </a:lvl1pPr>
          </a:lstStyle>
          <a:p>
            <a:r>
              <a:rPr lang="es-ES" dirty="0" smtClean="0"/>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100000" t="100000"/>
            </a:path>
            <a:tileRect r="-100000" b="-100000"/>
          </a:gra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7" name="Marcador de pie de página 4"/>
          <p:cNvSpPr>
            <a:spLocks noGrp="1"/>
          </p:cNvSpPr>
          <p:nvPr>
            <p:ph type="ftr" sz="quarter" idx="11"/>
          </p:nvPr>
        </p:nvSpPr>
        <p:spPr>
          <a:xfrm>
            <a:off x="2692474" y="6433011"/>
            <a:ext cx="6330906" cy="365125"/>
          </a:xfrm>
        </p:spPr>
        <p:txBody>
          <a:bodyPr/>
          <a:lstStyle>
            <a:lvl1pPr>
              <a:defRPr>
                <a:solidFill>
                  <a:schemeClr val="bg1">
                    <a:lumMod val="95000"/>
                  </a:schemeClr>
                </a:solidFill>
                <a:effectLst>
                  <a:outerShdw blurRad="38100" dist="38100" dir="2700000" algn="tl">
                    <a:srgbClr val="000000">
                      <a:alpha val="43137"/>
                    </a:srgbClr>
                  </a:outerShdw>
                </a:effectLst>
              </a:defRPr>
            </a:lvl1pPr>
          </a:lstStyle>
          <a:p>
            <a:r>
              <a:rPr lang="en-US" dirty="0" smtClean="0"/>
              <a:t>Material </a:t>
            </a:r>
            <a:r>
              <a:rPr lang="en-US" dirty="0" err="1" smtClean="0"/>
              <a:t>Didáctico</a:t>
            </a:r>
            <a:r>
              <a:rPr lang="en-US" dirty="0" smtClean="0"/>
              <a:t>. M. Arq  </a:t>
            </a:r>
            <a:r>
              <a:rPr lang="en-US" dirty="0" err="1" smtClean="0"/>
              <a:t>MAría</a:t>
            </a:r>
            <a:r>
              <a:rPr lang="en-US" dirty="0" smtClean="0"/>
              <a:t>. Elizabeth Estrada  Pantoja</a:t>
            </a:r>
            <a:endParaRPr lang="en-US" dirty="0"/>
          </a:p>
        </p:txBody>
      </p:sp>
    </p:spTree>
    <p:extLst>
      <p:ext uri="{BB962C8B-B14F-4D97-AF65-F5344CB8AC3E}">
        <p14:creationId xmlns:p14="http://schemas.microsoft.com/office/powerpoint/2010/main" val="1593013069"/>
      </p:ext>
    </p:extLst>
  </p:cSld>
  <p:clrMapOvr>
    <a:masterClrMapping/>
  </p:clrMapOvr>
  <p:transition xmlns:p14="http://schemas.microsoft.com/office/powerpoint/2010/main">
    <p:cut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bg1">
                <a:lumMod val="7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7" name="Rectangle 6"/>
          <p:cNvSpPr/>
          <p:nvPr/>
        </p:nvSpPr>
        <p:spPr>
          <a:xfrm>
            <a:off x="149246" y="6400800"/>
            <a:ext cx="12192000" cy="457200"/>
          </a:xfrm>
          <a:prstGeom prst="rect">
            <a:avLst/>
          </a:prstGeom>
          <a:solidFill>
            <a:srgbClr val="B5B7D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448730"/>
            <a:ext cx="10058400" cy="1027425"/>
          </a:xfrm>
          <a:prstGeom prst="rect">
            <a:avLst/>
          </a:prstGeom>
        </p:spPr>
        <p:txBody>
          <a:bodyPr vert="horz" lIns="91440" tIns="45720" rIns="91440" bIns="45720" rtlCol="0" anchor="b">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smtClean="0"/>
              <a:pPr/>
              <a:t>04/07/19</a:t>
            </a:fld>
            <a:endParaRPr lang="en-US" dirty="0"/>
          </a:p>
        </p:txBody>
      </p:sp>
      <p:sp>
        <p:nvSpPr>
          <p:cNvPr id="5" name="Footer Placeholder 4"/>
          <p:cNvSpPr>
            <a:spLocks noGrp="1"/>
          </p:cNvSpPr>
          <p:nvPr>
            <p:ph type="ftr" sz="quarter" idx="3"/>
          </p:nvPr>
        </p:nvSpPr>
        <p:spPr>
          <a:xfrm>
            <a:off x="3569552" y="6459785"/>
            <a:ext cx="6330906" cy="365125"/>
          </a:xfrm>
          <a:prstGeom prst="rect">
            <a:avLst/>
          </a:prstGeom>
        </p:spPr>
        <p:txBody>
          <a:bodyPr vert="horz" lIns="91440" tIns="45720" rIns="91440" bIns="45720" rtlCol="0" anchor="ctr"/>
          <a:lstStyle>
            <a:lvl1pPr algn="ctr">
              <a:defRPr sz="800" cap="all" baseline="0">
                <a:solidFill>
                  <a:srgbClr val="FFFFFF"/>
                </a:solidFill>
                <a:effectLst>
                  <a:outerShdw blurRad="38100" dist="38100" dir="2700000" algn="tl">
                    <a:srgbClr val="000000">
                      <a:alpha val="43137"/>
                    </a:srgbClr>
                  </a:outerShdw>
                </a:effectLst>
              </a:defRPr>
            </a:lvl1pPr>
          </a:lstStyle>
          <a:p>
            <a:r>
              <a:rPr lang="en-US" dirty="0" smtClean="0"/>
              <a:t>Material </a:t>
            </a:r>
            <a:r>
              <a:rPr lang="en-US" dirty="0" err="1" smtClean="0"/>
              <a:t>Didáctico</a:t>
            </a:r>
            <a:r>
              <a:rPr lang="en-US" dirty="0" smtClean="0"/>
              <a:t>. M. Arq  </a:t>
            </a:r>
            <a:r>
              <a:rPr lang="en-US" dirty="0" err="1" smtClean="0"/>
              <a:t>MAría</a:t>
            </a:r>
            <a:r>
              <a:rPr lang="en-US" dirty="0" smtClean="0"/>
              <a:t>. Elizabeth Estrada  Pantoja</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35717233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transition xmlns:p14="http://schemas.microsoft.com/office/powerpoint/2010/main">
    <p:cut thruBlk="1"/>
  </p:transition>
  <p:txStyles>
    <p:titleStyle>
      <a:lvl1pPr algn="l" defTabSz="914400" rtl="0" eaLnBrk="1" latinLnBrk="0" hangingPunct="1">
        <a:lnSpc>
          <a:spcPct val="85000"/>
        </a:lnSpc>
        <a:spcBef>
          <a:spcPct val="0"/>
        </a:spcBef>
        <a:buNone/>
        <a:defRPr sz="4400" kern="1200" cap="small"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microsoft.com/office/2007/relationships/hdphoto" Target="../media/hdphoto2.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microsoft.com/office/2007/relationships/hdphoto" Target="../media/hdphoto3.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40.png"/><Relationship Id="rId5"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microsoft.com/office/2007/relationships/hdphoto" Target="../media/hdphoto7.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microsoft.com/office/2007/relationships/hdphoto" Target="../media/hdphoto8.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microsoft.com/office/2007/relationships/hdphoto" Target="../media/hdphoto9.wdp"/></Relationships>
</file>

<file path=ppt/slides/_rels/slide33.xml.rels><?xml version="1.0" encoding="UTF-8" standalone="yes"?>
<Relationships xmlns="http://schemas.openxmlformats.org/package/2006/relationships"><Relationship Id="rId3" Type="http://schemas.microsoft.com/office/2007/relationships/hdphoto" Target="../media/hdphoto10.wdp"/><Relationship Id="rId4" Type="http://schemas.openxmlformats.org/officeDocument/2006/relationships/image" Target="../media/image45.png"/><Relationship Id="rId5" Type="http://schemas.microsoft.com/office/2007/relationships/hdphoto" Target="../media/hdphoto11.wdp"/><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microsoft.com/office/2007/relationships/hdphoto" Target="../media/hdphoto12.wdp"/></Relationships>
</file>

<file path=ppt/slides/_rels/slide35.xml.rels><?xml version="1.0" encoding="UTF-8" standalone="yes"?>
<Relationships xmlns="http://schemas.openxmlformats.org/package/2006/relationships"><Relationship Id="rId3" Type="http://schemas.microsoft.com/office/2007/relationships/hdphoto" Target="../media/hdphoto13.wdp"/><Relationship Id="rId4" Type="http://schemas.openxmlformats.org/officeDocument/2006/relationships/image" Target="../media/image48.png"/><Relationship Id="rId5" Type="http://schemas.microsoft.com/office/2007/relationships/hdphoto" Target="../media/hdphoto14.wdp"/><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9.png"/><Relationship Id="rId1" Type="http://schemas.microsoft.com/office/2007/relationships/media" Target="../media/media1.mp4"/><Relationship Id="rId2" Type="http://schemas.openxmlformats.org/officeDocument/2006/relationships/video" Target="../media/media1.mp4"/></Relationships>
</file>

<file path=ppt/slides/_rels/slide37.xml.rels><?xml version="1.0" encoding="UTF-8" standalone="yes"?>
<Relationships xmlns="http://schemas.openxmlformats.org/package/2006/relationships"><Relationship Id="rId3" Type="http://schemas.microsoft.com/office/2007/relationships/hdphoto" Target="../media/hdphoto15.wdp"/><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microsoft.com/office/2007/relationships/hdphoto" Target="../media/hdphoto16.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microsoft.com/office/2007/relationships/hdphoto" Target="../media/hdphoto17.wd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
            <a:ext cx="12192000" cy="6992593"/>
          </a:xfrm>
          <a:prstGeom prst="rect">
            <a:avLst/>
          </a:prstGeom>
        </p:spPr>
      </p:pic>
      <p:sp>
        <p:nvSpPr>
          <p:cNvPr id="2" name="Título 1"/>
          <p:cNvSpPr>
            <a:spLocks noGrp="1"/>
          </p:cNvSpPr>
          <p:nvPr>
            <p:ph type="ctrTitle"/>
          </p:nvPr>
        </p:nvSpPr>
        <p:spPr>
          <a:xfrm>
            <a:off x="219456" y="3145536"/>
            <a:ext cx="7510272" cy="3566160"/>
          </a:xfrm>
        </p:spPr>
        <p:txBody>
          <a:bodyPr>
            <a:normAutofit/>
          </a:bodyPr>
          <a:lstStyle/>
          <a:p>
            <a:r>
              <a:rPr lang="es-MX" sz="6000" dirty="0" smtClean="0">
                <a:solidFill>
                  <a:schemeClr val="bg2">
                    <a:lumMod val="25000"/>
                  </a:schemeClr>
                </a:solidFill>
                <a:effectLst>
                  <a:outerShdw blurRad="38100" dist="38100" dir="2700000" algn="tl">
                    <a:srgbClr val="000000">
                      <a:alpha val="43137"/>
                    </a:srgbClr>
                  </a:outerShdw>
                </a:effectLst>
              </a:rPr>
              <a:t>Dibujo arquitectónico</a:t>
            </a:r>
            <a:endParaRPr lang="es-MX" sz="6000" dirty="0">
              <a:solidFill>
                <a:schemeClr val="bg2">
                  <a:lumMod val="2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28126307"/>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a:blip r:embed="rId2"/>
          <a:stretch>
            <a:fillRect/>
          </a:stretch>
        </p:blipFill>
        <p:spPr>
          <a:xfrm>
            <a:off x="1447801" y="107354"/>
            <a:ext cx="8645566" cy="6352276"/>
          </a:xfrm>
          <a:prstGeom prst="rect">
            <a:avLst/>
          </a:prstGeom>
        </p:spPr>
      </p:pic>
    </p:spTree>
    <p:extLst>
      <p:ext uri="{BB962C8B-B14F-4D97-AF65-F5344CB8AC3E}">
        <p14:creationId xmlns:p14="http://schemas.microsoft.com/office/powerpoint/2010/main" val="1907564084"/>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Ejemplo de </a:t>
            </a:r>
            <a:r>
              <a:rPr lang="es-MX" dirty="0" err="1" smtClean="0"/>
              <a:t>acotamiendo</a:t>
            </a:r>
            <a:endParaRPr lang="es-MX" dirty="0"/>
          </a:p>
        </p:txBody>
      </p:sp>
      <p:pic>
        <p:nvPicPr>
          <p:cNvPr id="4" name="Marcador de contenido 3"/>
          <p:cNvPicPr>
            <a:picLocks noGrp="1" noChangeAspect="1"/>
          </p:cNvPicPr>
          <p:nvPr>
            <p:ph idx="1"/>
          </p:nvPr>
        </p:nvPicPr>
        <p:blipFill>
          <a:blip r:embed="rId2"/>
          <a:stretch>
            <a:fillRect/>
          </a:stretch>
        </p:blipFill>
        <p:spPr>
          <a:xfrm>
            <a:off x="1764385" y="1134779"/>
            <a:ext cx="8534971" cy="5266021"/>
          </a:xfrm>
          <a:prstGeom prst="rect">
            <a:avLst/>
          </a:prstGeom>
        </p:spPr>
      </p:pic>
    </p:spTree>
    <p:extLst>
      <p:ext uri="{BB962C8B-B14F-4D97-AF65-F5344CB8AC3E}">
        <p14:creationId xmlns:p14="http://schemas.microsoft.com/office/powerpoint/2010/main" val="3933546208"/>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dirty="0"/>
          </a:p>
        </p:txBody>
      </p:sp>
      <p:pic>
        <p:nvPicPr>
          <p:cNvPr id="4" name="Imagen 3"/>
          <p:cNvPicPr>
            <a:picLocks noChangeAspect="1"/>
          </p:cNvPicPr>
          <p:nvPr/>
        </p:nvPicPr>
        <p:blipFill rotWithShape="1">
          <a:blip r:embed="rId2"/>
          <a:srcRect l="15104" t="14452" r="30097" b="20602"/>
          <a:stretch/>
        </p:blipFill>
        <p:spPr>
          <a:xfrm>
            <a:off x="1097280" y="0"/>
            <a:ext cx="10210799" cy="6429627"/>
          </a:xfrm>
          <a:prstGeom prst="rect">
            <a:avLst/>
          </a:prstGeom>
        </p:spPr>
      </p:pic>
    </p:spTree>
    <p:extLst>
      <p:ext uri="{BB962C8B-B14F-4D97-AF65-F5344CB8AC3E}">
        <p14:creationId xmlns:p14="http://schemas.microsoft.com/office/powerpoint/2010/main" val="3744540695"/>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a:blip r:embed="rId2"/>
          <a:stretch>
            <a:fillRect/>
          </a:stretch>
        </p:blipFill>
        <p:spPr>
          <a:xfrm>
            <a:off x="1280160" y="107354"/>
            <a:ext cx="9875519" cy="6362260"/>
          </a:xfrm>
          <a:prstGeom prst="rect">
            <a:avLst/>
          </a:prstGeom>
        </p:spPr>
      </p:pic>
    </p:spTree>
    <p:extLst>
      <p:ext uri="{BB962C8B-B14F-4D97-AF65-F5344CB8AC3E}">
        <p14:creationId xmlns:p14="http://schemas.microsoft.com/office/powerpoint/2010/main" val="1908849520"/>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a:blip r:embed="rId2"/>
          <a:stretch>
            <a:fillRect/>
          </a:stretch>
        </p:blipFill>
        <p:spPr>
          <a:xfrm>
            <a:off x="871060" y="107354"/>
            <a:ext cx="10451178" cy="6262966"/>
          </a:xfrm>
          <a:prstGeom prst="rect">
            <a:avLst/>
          </a:prstGeom>
        </p:spPr>
      </p:pic>
    </p:spTree>
    <p:extLst>
      <p:ext uri="{BB962C8B-B14F-4D97-AF65-F5344CB8AC3E}">
        <p14:creationId xmlns:p14="http://schemas.microsoft.com/office/powerpoint/2010/main" val="545953315"/>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a:blip r:embed="rId2"/>
          <a:stretch>
            <a:fillRect/>
          </a:stretch>
        </p:blipFill>
        <p:spPr>
          <a:xfrm>
            <a:off x="548640" y="107354"/>
            <a:ext cx="11308080" cy="6284446"/>
          </a:xfrm>
          <a:prstGeom prst="rect">
            <a:avLst/>
          </a:prstGeom>
        </p:spPr>
      </p:pic>
    </p:spTree>
    <p:extLst>
      <p:ext uri="{BB962C8B-B14F-4D97-AF65-F5344CB8AC3E}">
        <p14:creationId xmlns:p14="http://schemas.microsoft.com/office/powerpoint/2010/main" val="2985858497"/>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cotas</a:t>
            </a:r>
            <a:endParaRPr lang="es-MX" dirty="0"/>
          </a:p>
        </p:txBody>
      </p:sp>
      <p:pic>
        <p:nvPicPr>
          <p:cNvPr id="6" name="Imagen 5"/>
          <p:cNvPicPr>
            <a:picLocks noChangeAspect="1"/>
          </p:cNvPicPr>
          <p:nvPr/>
        </p:nvPicPr>
        <p:blipFill rotWithShape="1">
          <a:blip r:embed="rId2"/>
          <a:srcRect l="35151" t="15070" r="30492" b="15968"/>
          <a:stretch/>
        </p:blipFill>
        <p:spPr>
          <a:xfrm>
            <a:off x="6451630" y="107354"/>
            <a:ext cx="5587383" cy="6308686"/>
          </a:xfrm>
          <a:prstGeom prst="rect">
            <a:avLst/>
          </a:prstGeom>
        </p:spPr>
      </p:pic>
      <p:sp>
        <p:nvSpPr>
          <p:cNvPr id="8" name="CuadroTexto 7"/>
          <p:cNvSpPr txBox="1"/>
          <p:nvPr/>
        </p:nvSpPr>
        <p:spPr>
          <a:xfrm>
            <a:off x="929640" y="1325880"/>
            <a:ext cx="5699760" cy="4524315"/>
          </a:xfrm>
          <a:prstGeom prst="rect">
            <a:avLst/>
          </a:prstGeom>
          <a:noFill/>
        </p:spPr>
        <p:txBody>
          <a:bodyPr wrap="square" rtlCol="0">
            <a:spAutoFit/>
          </a:bodyPr>
          <a:lstStyle/>
          <a:p>
            <a:r>
              <a:rPr lang="es-MX" dirty="0" smtClean="0"/>
              <a:t>Es importante en los sistemas de acotación seguir un ordenamiento en la forma de acotar.</a:t>
            </a:r>
          </a:p>
          <a:p>
            <a:r>
              <a:rPr lang="es-MX" dirty="0" smtClean="0"/>
              <a:t>Se establecen ciertas normas, no usar las líneas de dibujo para definir la cota</a:t>
            </a:r>
          </a:p>
          <a:p>
            <a:pPr marL="285750" indent="-285750">
              <a:buFont typeface="Arial" panose="020B0604020202020204" pitchFamily="34" charset="0"/>
              <a:buChar char="•"/>
            </a:pPr>
            <a:r>
              <a:rPr lang="es-MX" dirty="0" smtClean="0"/>
              <a:t>No cruzar las cotas trae confusión en medidas</a:t>
            </a:r>
          </a:p>
          <a:p>
            <a:pPr marL="285750" indent="-285750">
              <a:buFont typeface="Arial" panose="020B0604020202020204" pitchFamily="34" charset="0"/>
              <a:buChar char="•"/>
            </a:pPr>
            <a:r>
              <a:rPr lang="es-MX" dirty="0" smtClean="0"/>
              <a:t>Primero se dibujan cotas de medidas menores y después las distancias mayores.</a:t>
            </a:r>
          </a:p>
          <a:p>
            <a:pPr marL="285750" indent="-285750">
              <a:buFont typeface="Arial" panose="020B0604020202020204" pitchFamily="34" charset="0"/>
              <a:buChar char="•"/>
            </a:pPr>
            <a:r>
              <a:rPr lang="es-MX" dirty="0" smtClean="0"/>
              <a:t>No dibujar cotas aisladas cuando no sea estrictamente necesario.</a:t>
            </a:r>
          </a:p>
          <a:p>
            <a:pPr marL="285750" indent="-285750">
              <a:buFont typeface="Arial" panose="020B0604020202020204" pitchFamily="34" charset="0"/>
              <a:buChar char="•"/>
            </a:pPr>
            <a:r>
              <a:rPr lang="es-MX" dirty="0" smtClean="0"/>
              <a:t>Hay que acotar en cadena, se pude acotar medidas parciales en cadena.</a:t>
            </a:r>
          </a:p>
          <a:p>
            <a:pPr marL="285750" indent="-285750">
              <a:buFont typeface="Arial" panose="020B0604020202020204" pitchFamily="34" charset="0"/>
              <a:buChar char="•"/>
            </a:pPr>
            <a:r>
              <a:rPr lang="es-MX" dirty="0" smtClean="0"/>
              <a:t>Siempre es conveniente tener una cota general.</a:t>
            </a:r>
          </a:p>
          <a:p>
            <a:pPr marL="285750" indent="-285750">
              <a:buFont typeface="Arial" panose="020B0604020202020204" pitchFamily="34" charset="0"/>
              <a:buChar char="•"/>
            </a:pPr>
            <a:r>
              <a:rPr lang="es-MX" dirty="0" smtClean="0"/>
              <a:t>Procurar que las cotas estén fuera del dibujo</a:t>
            </a:r>
          </a:p>
          <a:p>
            <a:endParaRPr lang="es-MX" dirty="0" smtClean="0"/>
          </a:p>
          <a:p>
            <a:endParaRPr lang="es-MX" dirty="0" smtClean="0"/>
          </a:p>
          <a:p>
            <a:endParaRPr lang="es-MX" dirty="0"/>
          </a:p>
        </p:txBody>
      </p:sp>
    </p:spTree>
    <p:extLst>
      <p:ext uri="{BB962C8B-B14F-4D97-AF65-F5344CB8AC3E}">
        <p14:creationId xmlns:p14="http://schemas.microsoft.com/office/powerpoint/2010/main" val="3898694544"/>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1563" t="9792" r="28749" b="11458"/>
          <a:stretch/>
        </p:blipFill>
        <p:spPr>
          <a:xfrm>
            <a:off x="3048000" y="121920"/>
            <a:ext cx="5196840" cy="6177376"/>
          </a:xfrm>
          <a:prstGeom prst="rect">
            <a:avLst/>
          </a:prstGeom>
        </p:spPr>
      </p:pic>
    </p:spTree>
    <p:extLst>
      <p:ext uri="{BB962C8B-B14F-4D97-AF65-F5344CB8AC3E}">
        <p14:creationId xmlns:p14="http://schemas.microsoft.com/office/powerpoint/2010/main" val="1366723877"/>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298888" y="1055955"/>
            <a:ext cx="9811072" cy="5355312"/>
          </a:xfrm>
          <a:prstGeom prst="rect">
            <a:avLst/>
          </a:prstGeom>
        </p:spPr>
        <p:txBody>
          <a:bodyPr wrap="square">
            <a:spAutoFit/>
          </a:bodyPr>
          <a:lstStyle/>
          <a:p>
            <a:pPr defTabSz="914400"/>
            <a:r>
              <a:rPr lang="es-ES" dirty="0" smtClean="0">
                <a:solidFill>
                  <a:srgbClr val="000000"/>
                </a:solidFill>
                <a:latin typeface="Calibri"/>
              </a:rPr>
              <a:t>La </a:t>
            </a:r>
            <a:r>
              <a:rPr lang="es-ES" dirty="0">
                <a:solidFill>
                  <a:srgbClr val="000000"/>
                </a:solidFill>
                <a:latin typeface="Calibri"/>
              </a:rPr>
              <a:t>función de los ejes es ubicar los muros que tendrá nuestro proyecto ayudando con ello a ubicar elementos constructivos, se nombran por números y letras generalmente mayúsculas, que conforman un plano cartesiano. Es decir, a  una parte horizontal o vertical se le nombra con letras y a la otra con números, dependiendo </a:t>
            </a:r>
            <a:r>
              <a:rPr lang="es-ES" dirty="0" smtClean="0">
                <a:solidFill>
                  <a:srgbClr val="000000"/>
                </a:solidFill>
                <a:latin typeface="Calibri"/>
              </a:rPr>
              <a:t>esto </a:t>
            </a:r>
            <a:r>
              <a:rPr lang="es-ES" dirty="0">
                <a:solidFill>
                  <a:srgbClr val="000000"/>
                </a:solidFill>
                <a:latin typeface="Calibri"/>
              </a:rPr>
              <a:t>de cual sea la que tenga el mayor número de elementos  pues a ella, se le designarán los números. Pueden usarse en ejes diagonales los cuáles se designan con números romanos o alfabeto en minúsculas. </a:t>
            </a:r>
          </a:p>
          <a:p>
            <a:pPr defTabSz="914400"/>
            <a:r>
              <a:rPr lang="es-ES" dirty="0">
                <a:solidFill>
                  <a:srgbClr val="000000"/>
                </a:solidFill>
                <a:latin typeface="Calibri"/>
              </a:rPr>
              <a:t>Se representan con diseños variados de acuerdo al gusto del arquitecto y por lo general se encierra el número o letra, en un círculo y siempre serán la guía de un eje horizontal o vertical que ordena los muros de un proyecto arquitectónico. Los ejes son de mucha utilidad a la hora de trazar, construir, interpretar o cuantificar un proyecto. </a:t>
            </a:r>
          </a:p>
          <a:p>
            <a:pPr defTabSz="914400"/>
            <a:endParaRPr lang="es-ES" dirty="0">
              <a:solidFill>
                <a:srgbClr val="000000"/>
              </a:solidFill>
              <a:latin typeface="Calibri"/>
            </a:endParaRPr>
          </a:p>
          <a:p>
            <a:pPr defTabSz="914400"/>
            <a:r>
              <a:rPr lang="es-ES" dirty="0">
                <a:solidFill>
                  <a:srgbClr val="000000"/>
                </a:solidFill>
                <a:latin typeface="Calibri"/>
              </a:rPr>
              <a:t>Componentes de un Eje:</a:t>
            </a:r>
          </a:p>
          <a:p>
            <a:pPr defTabSz="914400"/>
            <a:endParaRPr lang="es-ES" dirty="0">
              <a:solidFill>
                <a:srgbClr val="000000"/>
              </a:solidFill>
              <a:latin typeface="Calibri"/>
            </a:endParaRPr>
          </a:p>
          <a:p>
            <a:pPr defTabSz="914400"/>
            <a:r>
              <a:rPr lang="es-ES" dirty="0">
                <a:solidFill>
                  <a:srgbClr val="000000"/>
                </a:solidFill>
                <a:latin typeface="Calibri"/>
              </a:rPr>
              <a:t>-Letras o Números: mayúsculas, minúsculas; arábigos o romanos.</a:t>
            </a:r>
          </a:p>
          <a:p>
            <a:pPr defTabSz="914400"/>
            <a:endParaRPr lang="es-ES" dirty="0">
              <a:solidFill>
                <a:srgbClr val="000000"/>
              </a:solidFill>
              <a:latin typeface="Calibri"/>
            </a:endParaRPr>
          </a:p>
          <a:p>
            <a:pPr defTabSz="914400"/>
            <a:r>
              <a:rPr lang="es-ES" dirty="0">
                <a:solidFill>
                  <a:srgbClr val="000000"/>
                </a:solidFill>
                <a:latin typeface="Calibri"/>
              </a:rPr>
              <a:t>-Círculo: completo, seccionado, con sombras, líneas o doble línea.</a:t>
            </a:r>
          </a:p>
          <a:p>
            <a:pPr defTabSz="914400"/>
            <a:endParaRPr lang="es-ES" dirty="0">
              <a:solidFill>
                <a:srgbClr val="000000"/>
              </a:solidFill>
              <a:latin typeface="Calibri"/>
            </a:endParaRPr>
          </a:p>
          <a:p>
            <a:pPr defTabSz="914400"/>
            <a:r>
              <a:rPr lang="es-ES" dirty="0">
                <a:solidFill>
                  <a:srgbClr val="000000"/>
                </a:solidFill>
                <a:latin typeface="Calibri"/>
              </a:rPr>
              <a:t>-Líneas: generalmente la línea de eje que atraviesa el plano se representa con línea punto, calidad delgada 0.1</a:t>
            </a:r>
          </a:p>
        </p:txBody>
      </p:sp>
      <p:pic>
        <p:nvPicPr>
          <p:cNvPr id="5" name="Imagen 4"/>
          <p:cNvPicPr>
            <a:picLocks noChangeAspect="1"/>
          </p:cNvPicPr>
          <p:nvPr/>
        </p:nvPicPr>
        <p:blipFill rotWithShape="1">
          <a:blip r:embed="rId2"/>
          <a:srcRect l="32537" r="13486" b="86515"/>
          <a:stretch/>
        </p:blipFill>
        <p:spPr>
          <a:xfrm>
            <a:off x="4227592" y="3595112"/>
            <a:ext cx="2448272" cy="691382"/>
          </a:xfrm>
          <a:prstGeom prst="rect">
            <a:avLst/>
          </a:prstGeom>
        </p:spPr>
      </p:pic>
      <p:sp>
        <p:nvSpPr>
          <p:cNvPr id="6" name="Rectángulo 5"/>
          <p:cNvSpPr/>
          <p:nvPr/>
        </p:nvSpPr>
        <p:spPr>
          <a:xfrm>
            <a:off x="1298888" y="71070"/>
            <a:ext cx="1060547" cy="984885"/>
          </a:xfrm>
          <a:prstGeom prst="rect">
            <a:avLst/>
          </a:prstGeom>
        </p:spPr>
        <p:txBody>
          <a:bodyPr wrap="none">
            <a:spAutoFit/>
          </a:bodyPr>
          <a:lstStyle/>
          <a:p>
            <a:r>
              <a:rPr lang="es-MX" sz="4000" cap="small" spc="-50" dirty="0" smtClean="0">
                <a:solidFill>
                  <a:prstClr val="black">
                    <a:lumMod val="75000"/>
                    <a:lumOff val="25000"/>
                  </a:prstClr>
                </a:solidFill>
                <a:latin typeface="Century Gothic"/>
              </a:rPr>
              <a:t>Ejes</a:t>
            </a:r>
          </a:p>
          <a:p>
            <a:endParaRPr lang="es-MX" dirty="0"/>
          </a:p>
        </p:txBody>
      </p:sp>
    </p:spTree>
    <p:extLst>
      <p:ext uri="{BB962C8B-B14F-4D97-AF65-F5344CB8AC3E}">
        <p14:creationId xmlns:p14="http://schemas.microsoft.com/office/powerpoint/2010/main" val="3228620845"/>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err="1" smtClean="0"/>
              <a:t>simbologias</a:t>
            </a:r>
            <a:r>
              <a:rPr lang="es-MX" dirty="0" smtClean="0"/>
              <a:t> para ejes </a:t>
            </a:r>
            <a:endParaRPr lang="es-MX" dirty="0"/>
          </a:p>
        </p:txBody>
      </p:sp>
      <p:pic>
        <p:nvPicPr>
          <p:cNvPr id="4" name="Marcador de contenido 3"/>
          <p:cNvPicPr>
            <a:picLocks noGrp="1" noChangeAspect="1"/>
          </p:cNvPicPr>
          <p:nvPr>
            <p:ph idx="1"/>
          </p:nvPr>
        </p:nvPicPr>
        <p:blipFill rotWithShape="1">
          <a:blip r:embed="rId2"/>
          <a:srcRect l="24811" t="22902" r="41103" b="21770"/>
          <a:stretch/>
        </p:blipFill>
        <p:spPr>
          <a:xfrm>
            <a:off x="6315553" y="1134779"/>
            <a:ext cx="4282441" cy="5213404"/>
          </a:xfrm>
          <a:prstGeom prst="rect">
            <a:avLst/>
          </a:prstGeom>
        </p:spPr>
      </p:pic>
      <p:pic>
        <p:nvPicPr>
          <p:cNvPr id="5" name="Imagen 4"/>
          <p:cNvPicPr>
            <a:picLocks noChangeAspect="1"/>
          </p:cNvPicPr>
          <p:nvPr/>
        </p:nvPicPr>
        <p:blipFill>
          <a:blip r:embed="rId3"/>
          <a:stretch>
            <a:fillRect/>
          </a:stretch>
        </p:blipFill>
        <p:spPr>
          <a:xfrm>
            <a:off x="1222051" y="1134779"/>
            <a:ext cx="4535817" cy="5127180"/>
          </a:xfrm>
          <a:prstGeom prst="rect">
            <a:avLst/>
          </a:prstGeom>
        </p:spPr>
      </p:pic>
    </p:spTree>
    <p:extLst>
      <p:ext uri="{BB962C8B-B14F-4D97-AF65-F5344CB8AC3E}">
        <p14:creationId xmlns:p14="http://schemas.microsoft.com/office/powerpoint/2010/main" val="3498715672"/>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Arquitectura</a:t>
            </a:r>
            <a:br>
              <a:rPr lang="es-MX" dirty="0" smtClean="0"/>
            </a:br>
            <a:r>
              <a:rPr lang="es-MX" sz="2800" dirty="0" smtClean="0"/>
              <a:t>IDEAS Y SUEÑOS CONSTRUIDOS EN UNA REALIDAD</a:t>
            </a:r>
            <a:endParaRPr lang="es-MX" sz="2800" dirty="0"/>
          </a:p>
        </p:txBody>
      </p:sp>
      <p:pic>
        <p:nvPicPr>
          <p:cNvPr id="4" name="Marcador de contenido 3"/>
          <p:cNvPicPr>
            <a:picLocks noGrp="1" noChangeAspect="1"/>
          </p:cNvPicPr>
          <p:nvPr>
            <p:ph idx="1"/>
          </p:nvPr>
        </p:nvPicPr>
        <p:blipFill>
          <a:blip r:embed="rId2"/>
          <a:stretch>
            <a:fillRect/>
          </a:stretch>
        </p:blipFill>
        <p:spPr>
          <a:xfrm>
            <a:off x="1089587" y="3669892"/>
            <a:ext cx="4683744" cy="2462743"/>
          </a:xfrm>
          <a:prstGeom prst="rect">
            <a:avLst/>
          </a:prstGeom>
          <a:ln>
            <a:noFill/>
          </a:ln>
          <a:effectLst>
            <a:softEdge rad="112500"/>
          </a:effectLst>
        </p:spPr>
      </p:pic>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16284" t="13885" r="27702" b="31145"/>
          <a:stretch/>
        </p:blipFill>
        <p:spPr>
          <a:xfrm>
            <a:off x="1227851" y="1159492"/>
            <a:ext cx="4553877" cy="2510400"/>
          </a:xfrm>
          <a:prstGeom prst="rect">
            <a:avLst/>
          </a:prstGeom>
          <a:ln>
            <a:noFill/>
          </a:ln>
          <a:effectLst>
            <a:softEdge rad="112500"/>
          </a:effectLst>
        </p:spPr>
      </p:pic>
      <p:pic>
        <p:nvPicPr>
          <p:cNvPr id="5" name="Imagen 4"/>
          <p:cNvPicPr>
            <a:picLocks noChangeAspect="1"/>
          </p:cNvPicPr>
          <p:nvPr/>
        </p:nvPicPr>
        <p:blipFill>
          <a:blip r:embed="rId4"/>
          <a:stretch>
            <a:fillRect/>
          </a:stretch>
        </p:blipFill>
        <p:spPr>
          <a:xfrm>
            <a:off x="6063049" y="1196131"/>
            <a:ext cx="4924234" cy="2321425"/>
          </a:xfrm>
          <a:prstGeom prst="rect">
            <a:avLst/>
          </a:prstGeom>
          <a:ln>
            <a:noFill/>
          </a:ln>
          <a:effectLst>
            <a:softEdge rad="112500"/>
          </a:effectLst>
        </p:spPr>
      </p:pic>
      <p:pic>
        <p:nvPicPr>
          <p:cNvPr id="6" name="Imagen 5"/>
          <p:cNvPicPr>
            <a:picLocks noChangeAspect="1"/>
          </p:cNvPicPr>
          <p:nvPr/>
        </p:nvPicPr>
        <p:blipFill>
          <a:blip r:embed="rId5"/>
          <a:stretch>
            <a:fillRect/>
          </a:stretch>
        </p:blipFill>
        <p:spPr>
          <a:xfrm>
            <a:off x="6263202" y="3578908"/>
            <a:ext cx="4478939" cy="2563702"/>
          </a:xfrm>
          <a:prstGeom prst="rect">
            <a:avLst/>
          </a:prstGeom>
          <a:ln>
            <a:noFill/>
          </a:ln>
          <a:effectLst>
            <a:softEdge rad="112500"/>
          </a:effectLst>
        </p:spPr>
      </p:pic>
    </p:spTree>
    <p:extLst>
      <p:ext uri="{BB962C8B-B14F-4D97-AF65-F5344CB8AC3E}">
        <p14:creationId xmlns:p14="http://schemas.microsoft.com/office/powerpoint/2010/main" val="630458216"/>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Cubierta, </a:t>
            </a:r>
            <a:r>
              <a:rPr lang="es-MX" dirty="0" smtClean="0"/>
              <a:t>en planta.</a:t>
            </a:r>
            <a:endParaRPr lang="es-MX" dirty="0"/>
          </a:p>
        </p:txBody>
      </p:sp>
      <p:sp>
        <p:nvSpPr>
          <p:cNvPr id="6" name="Rectángulo 5"/>
          <p:cNvSpPr/>
          <p:nvPr/>
        </p:nvSpPr>
        <p:spPr>
          <a:xfrm>
            <a:off x="1097280" y="1184251"/>
            <a:ext cx="4587240" cy="2308324"/>
          </a:xfrm>
          <a:prstGeom prst="rect">
            <a:avLst/>
          </a:prstGeom>
        </p:spPr>
        <p:txBody>
          <a:bodyPr wrap="square">
            <a:spAutoFit/>
          </a:bodyPr>
          <a:lstStyle/>
          <a:p>
            <a:pPr algn="just"/>
            <a:r>
              <a:rPr lang="es-ES" dirty="0">
                <a:latin typeface="Arial" panose="020B0604020202020204" pitchFamily="34" charset="0"/>
                <a:cs typeface="Arial" panose="020B0604020202020204" pitchFamily="34" charset="0"/>
              </a:rPr>
              <a:t>E</a:t>
            </a:r>
            <a:r>
              <a:rPr lang="es-ES" dirty="0" smtClean="0">
                <a:latin typeface="Arial" panose="020B0604020202020204" pitchFamily="34" charset="0"/>
                <a:cs typeface="Arial" panose="020B0604020202020204" pitchFamily="34" charset="0"/>
              </a:rPr>
              <a:t>lemento </a:t>
            </a:r>
            <a:r>
              <a:rPr lang="es-ES" dirty="0">
                <a:latin typeface="Arial" panose="020B0604020202020204" pitchFamily="34" charset="0"/>
                <a:cs typeface="Arial" panose="020B0604020202020204" pitchFamily="34" charset="0"/>
              </a:rPr>
              <a:t>constructivo delimitador del espacio, que generalmente se ubica en la parte superior de la construcción para protegerlo de las inclemencias atmosféricas. Su principal función es evitar la entrada de agua al espacio habitable, pero también desempeña un papel importante en la protección térmica.</a:t>
            </a:r>
            <a:endParaRPr lang="en-US"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rotWithShape="1">
          <a:blip r:embed="rId2"/>
          <a:srcRect l="40506" t="46052" r="46542" b="28620"/>
          <a:stretch/>
        </p:blipFill>
        <p:spPr>
          <a:xfrm>
            <a:off x="6430201" y="1184251"/>
            <a:ext cx="4725479" cy="5198026"/>
          </a:xfrm>
          <a:prstGeom prst="rect">
            <a:avLst/>
          </a:prstGeom>
        </p:spPr>
      </p:pic>
      <p:sp>
        <p:nvSpPr>
          <p:cNvPr id="8" name="Rectángulo 7"/>
          <p:cNvSpPr/>
          <p:nvPr/>
        </p:nvSpPr>
        <p:spPr>
          <a:xfrm>
            <a:off x="9734276" y="6086584"/>
            <a:ext cx="2457724" cy="246221"/>
          </a:xfrm>
          <a:prstGeom prst="rect">
            <a:avLst/>
          </a:prstGeom>
        </p:spPr>
        <p:txBody>
          <a:bodyPr wrap="none">
            <a:spAutoFit/>
          </a:bodyPr>
          <a:lstStyle/>
          <a:p>
            <a:pPr lvl="0"/>
            <a:r>
              <a:rPr lang="es-MX" sz="1000" dirty="0">
                <a:solidFill>
                  <a:srgbClr val="000000"/>
                </a:solidFill>
                <a:latin typeface="Arial" panose="020B0604020202020204" pitchFamily="34" charset="0"/>
                <a:cs typeface="Arial" panose="020B0604020202020204" pitchFamily="34" charset="0"/>
              </a:rPr>
              <a:t>Elaboración propia Arq. Estrada Pantoja</a:t>
            </a:r>
          </a:p>
        </p:txBody>
      </p:sp>
    </p:spTree>
    <p:extLst>
      <p:ext uri="{BB962C8B-B14F-4D97-AF65-F5344CB8AC3E}">
        <p14:creationId xmlns:p14="http://schemas.microsoft.com/office/powerpoint/2010/main" val="594381125"/>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9592" y="780395"/>
            <a:ext cx="10058400" cy="1027425"/>
          </a:xfrm>
        </p:spPr>
        <p:txBody>
          <a:bodyPr/>
          <a:lstStyle/>
          <a:p>
            <a:r>
              <a:rPr lang="es-MX" sz="3600" dirty="0"/>
              <a:t>Elementos que debe de tener una planta de cubierta</a:t>
            </a:r>
            <a:r>
              <a:rPr lang="es-MX" dirty="0"/>
              <a:t/>
            </a:r>
            <a:br>
              <a:rPr lang="es-MX" dirty="0"/>
            </a:br>
            <a:endParaRPr lang="es-MX" dirty="0"/>
          </a:p>
        </p:txBody>
      </p:sp>
      <p:pic>
        <p:nvPicPr>
          <p:cNvPr id="4" name="Imagen 3"/>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Effect>
                      <a14:brightnessContrast bright="-20000" contrast="20000"/>
                    </a14:imgEffect>
                  </a14:imgLayer>
                </a14:imgProps>
              </a:ext>
            </a:extLst>
          </a:blip>
          <a:srcRect l="25623" t="23397" r="42662" b="61655"/>
          <a:stretch/>
        </p:blipFill>
        <p:spPr>
          <a:xfrm>
            <a:off x="3165376" y="1294107"/>
            <a:ext cx="6801584" cy="18032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p:cNvPicPr>
            <a:picLocks noChangeAspect="1"/>
          </p:cNvPicPr>
          <p:nvPr/>
        </p:nvPicPr>
        <p:blipFill rotWithShape="1">
          <a:blip r:embed="rId4">
            <a:duotone>
              <a:prstClr val="black"/>
              <a:schemeClr val="bg1">
                <a:lumMod val="50000"/>
                <a:tint val="45000"/>
                <a:satMod val="400000"/>
              </a:schemeClr>
            </a:duotone>
          </a:blip>
          <a:srcRect l="25305" t="38513" r="67749" b="45303"/>
          <a:stretch/>
        </p:blipFill>
        <p:spPr>
          <a:xfrm>
            <a:off x="1077928" y="3436508"/>
            <a:ext cx="2087448" cy="2735960"/>
          </a:xfrm>
          <a:prstGeom prst="rect">
            <a:avLst/>
          </a:prstGeom>
        </p:spPr>
      </p:pic>
      <p:pic>
        <p:nvPicPr>
          <p:cNvPr id="7" name="Imagen 6"/>
          <p:cNvPicPr>
            <a:picLocks noChangeAspect="1"/>
          </p:cNvPicPr>
          <p:nvPr/>
        </p:nvPicPr>
        <p:blipFill rotWithShape="1">
          <a:blip r:embed="rId5">
            <a:duotone>
              <a:prstClr val="black"/>
              <a:schemeClr val="bg1">
                <a:lumMod val="50000"/>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Lst>
          </a:blip>
          <a:srcRect l="32138" t="38513" r="42159" b="38741"/>
          <a:stretch/>
        </p:blipFill>
        <p:spPr>
          <a:xfrm>
            <a:off x="3272056" y="3111556"/>
            <a:ext cx="6801584" cy="3385864"/>
          </a:xfrm>
          <a:prstGeom prst="rect">
            <a:avLst/>
          </a:prstGeom>
          <a:ln>
            <a:noFill/>
          </a:ln>
          <a:effectLst>
            <a:softEdge rad="112500"/>
          </a:effectLst>
        </p:spPr>
      </p:pic>
    </p:spTree>
    <p:extLst>
      <p:ext uri="{BB962C8B-B14F-4D97-AF65-F5344CB8AC3E}">
        <p14:creationId xmlns:p14="http://schemas.microsoft.com/office/powerpoint/2010/main" val="587480864"/>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Convenio internacionales de sombras en planta.</a:t>
            </a:r>
            <a:endParaRPr lang="es-MX" dirty="0"/>
          </a:p>
        </p:txBody>
      </p:sp>
      <p:pic>
        <p:nvPicPr>
          <p:cNvPr id="4" name="Marcador de contenido 3"/>
          <p:cNvPicPr>
            <a:picLocks noGrp="1" noChangeAspect="1"/>
          </p:cNvPicPr>
          <p:nvPr>
            <p:ph idx="1"/>
          </p:nvPr>
        </p:nvPicPr>
        <p:blipFill rotWithShape="1">
          <a:blip r:embed="rId2"/>
          <a:srcRect l="3229" t="11711" r="38780"/>
          <a:stretch/>
        </p:blipFill>
        <p:spPr>
          <a:xfrm>
            <a:off x="597202" y="1134775"/>
            <a:ext cx="4489598" cy="5509889"/>
          </a:xfrm>
          <a:prstGeom prst="rect">
            <a:avLst/>
          </a:prstGeom>
        </p:spPr>
      </p:pic>
      <p:pic>
        <p:nvPicPr>
          <p:cNvPr id="6" name="Imagen 5"/>
          <p:cNvPicPr>
            <a:picLocks noChangeAspect="1"/>
          </p:cNvPicPr>
          <p:nvPr/>
        </p:nvPicPr>
        <p:blipFill rotWithShape="1">
          <a:blip r:embed="rId3"/>
          <a:srcRect l="17588" t="14715" r="10169"/>
          <a:stretch/>
        </p:blipFill>
        <p:spPr>
          <a:xfrm>
            <a:off x="8077455" y="1725642"/>
            <a:ext cx="3886201" cy="3845732"/>
          </a:xfrm>
          <a:prstGeom prst="rect">
            <a:avLst/>
          </a:prstGeom>
        </p:spPr>
      </p:pic>
      <p:pic>
        <p:nvPicPr>
          <p:cNvPr id="5" name="Imagen 4"/>
          <p:cNvPicPr>
            <a:picLocks noChangeAspect="1"/>
          </p:cNvPicPr>
          <p:nvPr/>
        </p:nvPicPr>
        <p:blipFill rotWithShape="1">
          <a:blip r:embed="rId2"/>
          <a:srcRect l="62323"/>
          <a:stretch/>
        </p:blipFill>
        <p:spPr>
          <a:xfrm>
            <a:off x="5355436" y="1134774"/>
            <a:ext cx="2575303" cy="5509889"/>
          </a:xfrm>
          <a:prstGeom prst="rect">
            <a:avLst/>
          </a:prstGeom>
        </p:spPr>
      </p:pic>
    </p:spTree>
    <p:extLst>
      <p:ext uri="{BB962C8B-B14F-4D97-AF65-F5344CB8AC3E}">
        <p14:creationId xmlns:p14="http://schemas.microsoft.com/office/powerpoint/2010/main" val="192599027"/>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188720" y="198795"/>
            <a:ext cx="9906000" cy="6234206"/>
          </a:xfrm>
          <a:prstGeom prst="rect">
            <a:avLst/>
          </a:prstGeom>
        </p:spPr>
      </p:pic>
    </p:spTree>
    <p:extLst>
      <p:ext uri="{BB962C8B-B14F-4D97-AF65-F5344CB8AC3E}">
        <p14:creationId xmlns:p14="http://schemas.microsoft.com/office/powerpoint/2010/main" val="2621918209"/>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14708"/>
            <a:ext cx="10058400" cy="1027425"/>
          </a:xfrm>
        </p:spPr>
        <p:txBody>
          <a:bodyPr/>
          <a:lstStyle/>
          <a:p>
            <a:r>
              <a:rPr lang="es-MX" dirty="0"/>
              <a:t>Simbología usada en planos</a:t>
            </a:r>
            <a:br>
              <a:rPr lang="es-MX" dirty="0"/>
            </a:br>
            <a:endParaRPr lang="es-MX" dirty="0"/>
          </a:p>
        </p:txBody>
      </p:sp>
      <p:pic>
        <p:nvPicPr>
          <p:cNvPr id="4" name="Marcador de contenido 3"/>
          <p:cNvPicPr>
            <a:picLocks noGrp="1" noChangeAspect="1"/>
          </p:cNvPicPr>
          <p:nvPr>
            <p:ph idx="1"/>
          </p:nvPr>
        </p:nvPicPr>
        <p:blipFill>
          <a:blip r:embed="rId2"/>
          <a:stretch>
            <a:fillRect/>
          </a:stretch>
        </p:blipFill>
        <p:spPr>
          <a:xfrm>
            <a:off x="1981200" y="1082041"/>
            <a:ext cx="7753145" cy="5314260"/>
          </a:xfrm>
          <a:prstGeom prst="rect">
            <a:avLst/>
          </a:prstGeom>
        </p:spPr>
      </p:pic>
    </p:spTree>
    <p:extLst>
      <p:ext uri="{BB962C8B-B14F-4D97-AF65-F5344CB8AC3E}">
        <p14:creationId xmlns:p14="http://schemas.microsoft.com/office/powerpoint/2010/main" val="2768982951"/>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r="9107"/>
          <a:stretch/>
        </p:blipFill>
        <p:spPr>
          <a:xfrm>
            <a:off x="5139707" y="0"/>
            <a:ext cx="7052293" cy="6797040"/>
          </a:xfrm>
          <a:prstGeom prst="rect">
            <a:avLst/>
          </a:prstGeom>
        </p:spPr>
      </p:pic>
      <p:sp>
        <p:nvSpPr>
          <p:cNvPr id="2" name="Título 1"/>
          <p:cNvSpPr>
            <a:spLocks noGrp="1"/>
          </p:cNvSpPr>
          <p:nvPr>
            <p:ph type="title"/>
          </p:nvPr>
        </p:nvSpPr>
        <p:spPr>
          <a:xfrm>
            <a:off x="243840" y="427394"/>
            <a:ext cx="5074920" cy="1431886"/>
          </a:xfrm>
        </p:spPr>
        <p:txBody>
          <a:bodyPr/>
          <a:lstStyle/>
          <a:p>
            <a:r>
              <a:rPr lang="es-MX" dirty="0"/>
              <a:t>SIMBOLOGIA ARQUITECTONICA</a:t>
            </a:r>
            <a:br>
              <a:rPr lang="es-MX" dirty="0"/>
            </a:br>
            <a:endParaRPr lang="es-MX" dirty="0"/>
          </a:p>
        </p:txBody>
      </p:sp>
    </p:spTree>
    <p:extLst>
      <p:ext uri="{BB962C8B-B14F-4D97-AF65-F5344CB8AC3E}">
        <p14:creationId xmlns:p14="http://schemas.microsoft.com/office/powerpoint/2010/main" val="1301660132"/>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5" name="Marcador de contenido 4"/>
          <p:cNvPicPr>
            <a:picLocks noGrp="1" noChangeAspect="1"/>
          </p:cNvPicPr>
          <p:nvPr>
            <p:ph idx="1"/>
          </p:nvPr>
        </p:nvPicPr>
        <p:blipFill rotWithShape="1">
          <a:blip r:embed="rId2"/>
          <a:srcRect r="4713"/>
          <a:stretch/>
        </p:blipFill>
        <p:spPr>
          <a:xfrm>
            <a:off x="1676003" y="3968800"/>
            <a:ext cx="8626237" cy="2691746"/>
          </a:xfrm>
          <a:prstGeom prst="rect">
            <a:avLst/>
          </a:prstGeom>
        </p:spPr>
      </p:pic>
      <p:pic>
        <p:nvPicPr>
          <p:cNvPr id="4" name="Imagen 3"/>
          <p:cNvPicPr>
            <a:picLocks noChangeAspect="1"/>
          </p:cNvPicPr>
          <p:nvPr/>
        </p:nvPicPr>
        <p:blipFill rotWithShape="1">
          <a:blip r:embed="rId3"/>
          <a:srcRect l="6688" t="12201" r="8263" b="19201"/>
          <a:stretch/>
        </p:blipFill>
        <p:spPr>
          <a:xfrm>
            <a:off x="1783159" y="217407"/>
            <a:ext cx="8458121" cy="3724087"/>
          </a:xfrm>
          <a:prstGeom prst="rect">
            <a:avLst/>
          </a:prstGeom>
        </p:spPr>
      </p:pic>
    </p:spTree>
    <p:extLst>
      <p:ext uri="{BB962C8B-B14F-4D97-AF65-F5344CB8AC3E}">
        <p14:creationId xmlns:p14="http://schemas.microsoft.com/office/powerpoint/2010/main" val="691898883"/>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Simbología usada en planos </a:t>
            </a:r>
          </a:p>
        </p:txBody>
      </p:sp>
      <p:pic>
        <p:nvPicPr>
          <p:cNvPr id="4" name="Marcador de contenido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642166" y="1269008"/>
            <a:ext cx="8967993" cy="4572396"/>
          </a:xfrm>
          <a:prstGeom prst="rect">
            <a:avLst/>
          </a:prstGeom>
        </p:spPr>
      </p:pic>
    </p:spTree>
    <p:extLst>
      <p:ext uri="{BB962C8B-B14F-4D97-AF65-F5344CB8AC3E}">
        <p14:creationId xmlns:p14="http://schemas.microsoft.com/office/powerpoint/2010/main" val="2657116863"/>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8240" y="366434"/>
            <a:ext cx="10058400" cy="1027425"/>
          </a:xfrm>
        </p:spPr>
        <p:txBody>
          <a:bodyPr/>
          <a:lstStyle/>
          <a:p>
            <a:r>
              <a:rPr lang="es-MX" dirty="0"/>
              <a:t>SIMBOLOGIA DE RAMPAS Y PENDIENTES.</a:t>
            </a:r>
            <a:br>
              <a:rPr lang="es-MX" dirty="0"/>
            </a:br>
            <a:endParaRPr lang="es-MX" dirty="0"/>
          </a:p>
        </p:txBody>
      </p:sp>
      <p:pic>
        <p:nvPicPr>
          <p:cNvPr id="4" name="Marcador de contenido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19131" t="25061" r="33545" b="5127"/>
          <a:stretch/>
        </p:blipFill>
        <p:spPr>
          <a:xfrm>
            <a:off x="1863120" y="1134779"/>
            <a:ext cx="7599691" cy="5169316"/>
          </a:xfrm>
          <a:prstGeom prst="rect">
            <a:avLst/>
          </a:prstGeom>
        </p:spPr>
      </p:pic>
    </p:spTree>
    <p:extLst>
      <p:ext uri="{BB962C8B-B14F-4D97-AF65-F5344CB8AC3E}">
        <p14:creationId xmlns:p14="http://schemas.microsoft.com/office/powerpoint/2010/main" val="3306800280"/>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Simbología en rampas y escaleras</a:t>
            </a:r>
            <a:endParaRPr lang="es-MX" dirty="0"/>
          </a:p>
        </p:txBody>
      </p:sp>
      <p:pic>
        <p:nvPicPr>
          <p:cNvPr id="7" name="Imagen 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7476" t="33957" r="38204" b="24771"/>
          <a:stretch/>
        </p:blipFill>
        <p:spPr>
          <a:xfrm>
            <a:off x="1359623" y="3775492"/>
            <a:ext cx="5327046" cy="2603107"/>
          </a:xfrm>
          <a:prstGeom prst="rect">
            <a:avLst/>
          </a:prstGeom>
        </p:spPr>
      </p:pic>
      <p:pic>
        <p:nvPicPr>
          <p:cNvPr id="6" name="Imagen 5"/>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22439" t="45572" r="42124" b="27600"/>
          <a:stretch/>
        </p:blipFill>
        <p:spPr>
          <a:xfrm>
            <a:off x="1359623" y="1134779"/>
            <a:ext cx="9415057" cy="2640714"/>
          </a:xfrm>
          <a:prstGeom prst="rect">
            <a:avLst/>
          </a:prstGeom>
        </p:spPr>
      </p:pic>
      <p:pic>
        <p:nvPicPr>
          <p:cNvPr id="8" name="Imagen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7476" t="73516" r="37912" b="3800"/>
          <a:stretch/>
        </p:blipFill>
        <p:spPr>
          <a:xfrm>
            <a:off x="6579989" y="3792858"/>
            <a:ext cx="4194691" cy="1284188"/>
          </a:xfrm>
          <a:prstGeom prst="rect">
            <a:avLst/>
          </a:prstGeom>
        </p:spPr>
      </p:pic>
      <p:pic>
        <p:nvPicPr>
          <p:cNvPr id="9" name="Imagen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2349" t="65131" r="24013" b="3800"/>
          <a:stretch/>
        </p:blipFill>
        <p:spPr>
          <a:xfrm>
            <a:off x="6918960" y="5094411"/>
            <a:ext cx="1325880" cy="1345350"/>
          </a:xfrm>
          <a:prstGeom prst="rect">
            <a:avLst/>
          </a:prstGeom>
        </p:spPr>
      </p:pic>
      <p:pic>
        <p:nvPicPr>
          <p:cNvPr id="10" name="Imagen 9"/>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62558" t="33699" r="23804" b="33607"/>
          <a:stretch/>
        </p:blipFill>
        <p:spPr>
          <a:xfrm>
            <a:off x="8701492" y="5094411"/>
            <a:ext cx="1222671" cy="1339161"/>
          </a:xfrm>
          <a:prstGeom prst="rect">
            <a:avLst/>
          </a:prstGeom>
        </p:spPr>
      </p:pic>
    </p:spTree>
    <p:extLst>
      <p:ext uri="{BB962C8B-B14F-4D97-AF65-F5344CB8AC3E}">
        <p14:creationId xmlns:p14="http://schemas.microsoft.com/office/powerpoint/2010/main" val="3610787157"/>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dibujo</a:t>
            </a:r>
            <a:endParaRPr lang="es-MX" dirty="0"/>
          </a:p>
        </p:txBody>
      </p:sp>
      <p:pic>
        <p:nvPicPr>
          <p:cNvPr id="4" name="Marcador de contenido 3"/>
          <p:cNvPicPr>
            <a:picLocks noGrp="1" noChangeAspect="1"/>
          </p:cNvPicPr>
          <p:nvPr>
            <p:ph idx="1"/>
          </p:nvPr>
        </p:nvPicPr>
        <p:blipFill>
          <a:blip r:embed="rId2"/>
          <a:stretch>
            <a:fillRect/>
          </a:stretch>
        </p:blipFill>
        <p:spPr>
          <a:xfrm>
            <a:off x="2245722" y="1326925"/>
            <a:ext cx="7760881" cy="4456562"/>
          </a:xfrm>
          <a:prstGeom prst="rect">
            <a:avLst/>
          </a:prstGeom>
        </p:spPr>
      </p:pic>
    </p:spTree>
    <p:extLst>
      <p:ext uri="{BB962C8B-B14F-4D97-AF65-F5344CB8AC3E}">
        <p14:creationId xmlns:p14="http://schemas.microsoft.com/office/powerpoint/2010/main" val="2527632383"/>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98120" y="0"/>
            <a:ext cx="12390120" cy="6858000"/>
          </a:xfrm>
          <a:prstGeom prst="rect">
            <a:avLst/>
          </a:prstGeom>
        </p:spPr>
      </p:pic>
    </p:spTree>
    <p:extLst>
      <p:ext uri="{BB962C8B-B14F-4D97-AF65-F5344CB8AC3E}">
        <p14:creationId xmlns:p14="http://schemas.microsoft.com/office/powerpoint/2010/main" val="3640088851"/>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4294967295"/>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752600" y="0"/>
            <a:ext cx="9235440" cy="6400800"/>
          </a:xfrm>
          <a:prstGeom prst="rect">
            <a:avLst/>
          </a:prstGeom>
        </p:spPr>
      </p:pic>
    </p:spTree>
    <p:extLst>
      <p:ext uri="{BB962C8B-B14F-4D97-AF65-F5344CB8AC3E}">
        <p14:creationId xmlns:p14="http://schemas.microsoft.com/office/powerpoint/2010/main" val="3831512487"/>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62357"/>
          <a:stretch/>
        </p:blipFill>
        <p:spPr>
          <a:xfrm>
            <a:off x="1637692" y="3553742"/>
            <a:ext cx="9529540" cy="2791379"/>
          </a:xfrm>
          <a:prstGeom prst="rect">
            <a:avLst/>
          </a:prstGeom>
        </p:spPr>
      </p:pic>
      <p:pic>
        <p:nvPicPr>
          <p:cNvPr id="5" name="Marcador de contenido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b="71874"/>
          <a:stretch/>
        </p:blipFill>
        <p:spPr>
          <a:xfrm>
            <a:off x="1637692" y="1134778"/>
            <a:ext cx="9507918" cy="2080861"/>
          </a:xfrm>
          <a:prstGeom prst="rect">
            <a:avLst/>
          </a:prstGeom>
        </p:spPr>
      </p:pic>
    </p:spTree>
    <p:extLst>
      <p:ext uri="{BB962C8B-B14F-4D97-AF65-F5344CB8AC3E}">
        <p14:creationId xmlns:p14="http://schemas.microsoft.com/office/powerpoint/2010/main" val="2015885025"/>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22438" t="36000" r="40550" b="38800"/>
          <a:stretch/>
        </p:blipFill>
        <p:spPr>
          <a:xfrm>
            <a:off x="1331640" y="0"/>
            <a:ext cx="9271846" cy="3550920"/>
          </a:xfrm>
          <a:prstGeom prst="rect">
            <a:avLst/>
          </a:prstGeom>
        </p:spPr>
      </p:pic>
      <p:grpSp>
        <p:nvGrpSpPr>
          <p:cNvPr id="5" name="Grupo 4"/>
          <p:cNvGrpSpPr/>
          <p:nvPr/>
        </p:nvGrpSpPr>
        <p:grpSpPr>
          <a:xfrm>
            <a:off x="1331640" y="3550921"/>
            <a:ext cx="9271846" cy="2682240"/>
            <a:chOff x="1331640" y="3643911"/>
            <a:chExt cx="6912768" cy="1605861"/>
          </a:xfrm>
        </p:grpSpPr>
        <p:pic>
          <p:nvPicPr>
            <p:cNvPr id="6" name="Imagen 5"/>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24033" t="29000" r="59362" b="10800"/>
            <a:stretch/>
          </p:blipFill>
          <p:spPr>
            <a:xfrm rot="5400000">
              <a:off x="2120630" y="2856034"/>
              <a:ext cx="1518364" cy="3096344"/>
            </a:xfrm>
            <a:prstGeom prst="rect">
              <a:avLst/>
            </a:prstGeom>
          </p:spPr>
        </p:pic>
        <p:pic>
          <p:nvPicPr>
            <p:cNvPr id="7" name="Imagen 6"/>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41100" t="29000" r="41338" b="10800"/>
            <a:stretch/>
          </p:blipFill>
          <p:spPr>
            <a:xfrm rot="5400000">
              <a:off x="5893305" y="2898670"/>
              <a:ext cx="1605861" cy="3096344"/>
            </a:xfrm>
            <a:prstGeom prst="rect">
              <a:avLst/>
            </a:prstGeom>
          </p:spPr>
        </p:pic>
      </p:grpSp>
    </p:spTree>
    <p:extLst>
      <p:ext uri="{BB962C8B-B14F-4D97-AF65-F5344CB8AC3E}">
        <p14:creationId xmlns:p14="http://schemas.microsoft.com/office/powerpoint/2010/main" val="1658309750"/>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Plantas y arbustos</a:t>
            </a:r>
            <a:endParaRPr lang="es-MX"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24013" t="24801" r="42912" b="13601"/>
          <a:stretch/>
        </p:blipFill>
        <p:spPr>
          <a:xfrm>
            <a:off x="5929978" y="1134779"/>
            <a:ext cx="5041203" cy="5281261"/>
          </a:xfrm>
          <a:prstGeom prst="rect">
            <a:avLst/>
          </a:prstGeom>
        </p:spPr>
      </p:pic>
      <p:sp>
        <p:nvSpPr>
          <p:cNvPr id="6" name="CuadroTexto 5"/>
          <p:cNvSpPr txBox="1"/>
          <p:nvPr/>
        </p:nvSpPr>
        <p:spPr>
          <a:xfrm>
            <a:off x="868680" y="1134779"/>
            <a:ext cx="4876800" cy="2585323"/>
          </a:xfrm>
          <a:prstGeom prst="rect">
            <a:avLst/>
          </a:prstGeom>
          <a:noFill/>
        </p:spPr>
        <p:txBody>
          <a:bodyPr wrap="square" rtlCol="0">
            <a:spAutoFit/>
          </a:bodyPr>
          <a:lstStyle/>
          <a:p>
            <a:pPr algn="just"/>
            <a:r>
              <a:rPr lang="es-MX" dirty="0" smtClean="0"/>
              <a:t>Los setos y arbustos se grafían con una línea fina especialmente si  están próximos a los arboles . Como los arbustos suelen plantarse agrupados una sola línea de contorno puede definir las masas de un conjunto de plantas.</a:t>
            </a:r>
          </a:p>
          <a:p>
            <a:pPr algn="just"/>
            <a:r>
              <a:rPr lang="es-MX" dirty="0" smtClean="0"/>
              <a:t>Si s e quiere representar de forma eficaz los arbustos trabajados se debe evitar el excesivo garabateo que distraiga la atención.</a:t>
            </a:r>
          </a:p>
          <a:p>
            <a:pPr algn="just"/>
            <a:r>
              <a:rPr lang="es-MX" dirty="0" smtClean="0"/>
              <a:t>  </a:t>
            </a:r>
            <a:endParaRPr lang="es-MX" dirty="0"/>
          </a:p>
        </p:txBody>
      </p:sp>
    </p:spTree>
    <p:extLst>
      <p:ext uri="{BB962C8B-B14F-4D97-AF65-F5344CB8AC3E}">
        <p14:creationId xmlns:p14="http://schemas.microsoft.com/office/powerpoint/2010/main" val="1284423235"/>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097280" y="107354"/>
            <a:ext cx="10058400" cy="2404903"/>
          </a:xfrm>
          <a:prstGeom prst="rect">
            <a:avLst/>
          </a:prstGeom>
        </p:spPr>
      </p:pic>
      <p:pic>
        <p:nvPicPr>
          <p:cNvPr id="5" name="Imagen 4"/>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2870969" y="2512257"/>
            <a:ext cx="5688061" cy="3822523"/>
          </a:xfrm>
          <a:prstGeom prst="rect">
            <a:avLst/>
          </a:prstGeom>
        </p:spPr>
      </p:pic>
    </p:spTree>
    <p:extLst>
      <p:ext uri="{BB962C8B-B14F-4D97-AF65-F5344CB8AC3E}">
        <p14:creationId xmlns:p14="http://schemas.microsoft.com/office/powerpoint/2010/main" val="3697759946"/>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Como dibujar árboles con marcadores (arquitectura) _  How to draw trees with markers (architectur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53485" y="107354"/>
            <a:ext cx="10429287" cy="5866726"/>
          </a:xfrm>
        </p:spPr>
      </p:pic>
    </p:spTree>
    <p:extLst>
      <p:ext uri="{BB962C8B-B14F-4D97-AF65-F5344CB8AC3E}">
        <p14:creationId xmlns:p14="http://schemas.microsoft.com/office/powerpoint/2010/main" val="971655028"/>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0">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Superficies de terreno</a:t>
            </a:r>
            <a:endParaRPr lang="es-MX" dirty="0"/>
          </a:p>
        </p:txBody>
      </p:sp>
      <p:pic>
        <p:nvPicPr>
          <p:cNvPr id="4" name="Marcador de contenido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2171" t="14209"/>
          <a:stretch/>
        </p:blipFill>
        <p:spPr>
          <a:xfrm>
            <a:off x="1219200" y="1134779"/>
            <a:ext cx="9936480" cy="3487099"/>
          </a:xfrm>
          <a:prstGeom prst="rect">
            <a:avLst/>
          </a:prstGeom>
        </p:spPr>
      </p:pic>
      <p:pic>
        <p:nvPicPr>
          <p:cNvPr id="5" name="Imagen 4"/>
          <p:cNvPicPr>
            <a:picLocks noChangeAspect="1"/>
          </p:cNvPicPr>
          <p:nvPr/>
        </p:nvPicPr>
        <p:blipFill rotWithShape="1">
          <a:blip r:embed="rId4"/>
          <a:srcRect b="64704"/>
          <a:stretch/>
        </p:blipFill>
        <p:spPr>
          <a:xfrm>
            <a:off x="1097280" y="4759038"/>
            <a:ext cx="4728921" cy="1306482"/>
          </a:xfrm>
          <a:prstGeom prst="rect">
            <a:avLst/>
          </a:prstGeom>
        </p:spPr>
      </p:pic>
      <p:pic>
        <p:nvPicPr>
          <p:cNvPr id="6" name="Imagen 5"/>
          <p:cNvPicPr>
            <a:picLocks noChangeAspect="1"/>
          </p:cNvPicPr>
          <p:nvPr/>
        </p:nvPicPr>
        <p:blipFill rotWithShape="1">
          <a:blip r:embed="rId4"/>
          <a:srcRect l="-770" t="33030" r="770" b="32032"/>
          <a:stretch/>
        </p:blipFill>
        <p:spPr>
          <a:xfrm>
            <a:off x="6342716" y="4759038"/>
            <a:ext cx="4812964" cy="1316220"/>
          </a:xfrm>
          <a:prstGeom prst="rect">
            <a:avLst/>
          </a:prstGeom>
        </p:spPr>
      </p:pic>
    </p:spTree>
    <p:extLst>
      <p:ext uri="{BB962C8B-B14F-4D97-AF65-F5344CB8AC3E}">
        <p14:creationId xmlns:p14="http://schemas.microsoft.com/office/powerpoint/2010/main" val="1815848364"/>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2"/>
          <a:stretch>
            <a:fillRect/>
          </a:stretch>
        </p:blipFill>
        <p:spPr>
          <a:xfrm>
            <a:off x="1097280" y="107354"/>
            <a:ext cx="10408920" cy="6383249"/>
          </a:xfrm>
          <a:prstGeom prst="rect">
            <a:avLst/>
          </a:prstGeom>
        </p:spPr>
      </p:pic>
    </p:spTree>
    <p:extLst>
      <p:ext uri="{BB962C8B-B14F-4D97-AF65-F5344CB8AC3E}">
        <p14:creationId xmlns:p14="http://schemas.microsoft.com/office/powerpoint/2010/main" val="618006637"/>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14708"/>
            <a:ext cx="10058400" cy="1027425"/>
          </a:xfrm>
        </p:spPr>
        <p:txBody>
          <a:bodyPr/>
          <a:lstStyle/>
          <a:p>
            <a:r>
              <a:rPr lang="es-MX" dirty="0"/>
              <a:t>REPRESENTACION VEHICULAR</a:t>
            </a:r>
            <a:br>
              <a:rPr lang="es-MX" dirty="0"/>
            </a:br>
            <a:endParaRPr lang="es-MX" dirty="0"/>
          </a:p>
        </p:txBody>
      </p:sp>
      <p:pic>
        <p:nvPicPr>
          <p:cNvPr id="4" name="Marcador de contenido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043169" y="1065989"/>
            <a:ext cx="8166621" cy="5456731"/>
          </a:xfrm>
          <a:prstGeom prst="rect">
            <a:avLst/>
          </a:prstGeom>
        </p:spPr>
      </p:pic>
    </p:spTree>
    <p:extLst>
      <p:ext uri="{BB962C8B-B14F-4D97-AF65-F5344CB8AC3E}">
        <p14:creationId xmlns:p14="http://schemas.microsoft.com/office/powerpoint/2010/main" val="1968878720"/>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a:blip r:embed="rId2"/>
          <a:stretch>
            <a:fillRect/>
          </a:stretch>
        </p:blipFill>
        <p:spPr>
          <a:xfrm>
            <a:off x="767648" y="376452"/>
            <a:ext cx="5684300" cy="5991397"/>
          </a:xfrm>
          <a:prstGeom prst="rect">
            <a:avLst/>
          </a:prstGeom>
        </p:spPr>
      </p:pic>
      <p:pic>
        <p:nvPicPr>
          <p:cNvPr id="5" name="Imagen 4"/>
          <p:cNvPicPr>
            <a:picLocks noChangeAspect="1"/>
          </p:cNvPicPr>
          <p:nvPr/>
        </p:nvPicPr>
        <p:blipFill rotWithShape="1">
          <a:blip r:embed="rId3"/>
          <a:srcRect l="19595" t="13814" r="50878" b="14715"/>
          <a:stretch/>
        </p:blipFill>
        <p:spPr>
          <a:xfrm>
            <a:off x="6960972" y="376452"/>
            <a:ext cx="4366055" cy="5944631"/>
          </a:xfrm>
          <a:prstGeom prst="rect">
            <a:avLst/>
          </a:prstGeom>
        </p:spPr>
      </p:pic>
    </p:spTree>
    <p:extLst>
      <p:ext uri="{BB962C8B-B14F-4D97-AF65-F5344CB8AC3E}">
        <p14:creationId xmlns:p14="http://schemas.microsoft.com/office/powerpoint/2010/main" val="701211856"/>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Dibujo de la topografía de un terreno.</a:t>
            </a:r>
          </a:p>
        </p:txBody>
      </p:sp>
      <p:sp>
        <p:nvSpPr>
          <p:cNvPr id="3" name="Marcador de contenido 2"/>
          <p:cNvSpPr>
            <a:spLocks noGrp="1"/>
          </p:cNvSpPr>
          <p:nvPr>
            <p:ph idx="1"/>
          </p:nvPr>
        </p:nvSpPr>
        <p:spPr/>
        <p:txBody>
          <a:bodyPr/>
          <a:lstStyle/>
          <a:p>
            <a:r>
              <a:rPr lang="es-MX" dirty="0"/>
              <a:t>Dibujo de la topografía de un terreno.</a:t>
            </a:r>
            <a:br>
              <a:rPr lang="es-MX" dirty="0"/>
            </a:br>
            <a:r>
              <a:rPr lang="es-MX" dirty="0"/>
              <a:t>Se representan  unas líneas imaginarias que simbolizan la altura sobre el nivel del mar o sobre otra referencia fija, e indican la progresión de alturas sobre la línea misma de una forma continua. Para la interpretaron de los planos topográficos, la dirección de cada curva nos indica la forma seccionada de la masa del terreno a esa altura.</a:t>
            </a:r>
            <a:br>
              <a:rPr lang="es-MX" dirty="0"/>
            </a:br>
            <a:endParaRPr lang="es-MX" dirty="0"/>
          </a:p>
        </p:txBody>
      </p:sp>
      <p:pic>
        <p:nvPicPr>
          <p:cNvPr id="4" name="Imagen 3"/>
          <p:cNvPicPr>
            <a:picLocks noChangeAspect="1"/>
          </p:cNvPicPr>
          <p:nvPr/>
        </p:nvPicPr>
        <p:blipFill rotWithShape="1">
          <a:blip r:embed="rId2"/>
          <a:srcRect r="7885"/>
          <a:stretch/>
        </p:blipFill>
        <p:spPr>
          <a:xfrm>
            <a:off x="990600" y="2889404"/>
            <a:ext cx="5440680" cy="2899384"/>
          </a:xfrm>
          <a:prstGeom prst="rect">
            <a:avLst/>
          </a:prstGeom>
        </p:spPr>
      </p:pic>
      <p:pic>
        <p:nvPicPr>
          <p:cNvPr id="5" name="Imagen 4"/>
          <p:cNvPicPr>
            <a:picLocks noChangeAspect="1"/>
          </p:cNvPicPr>
          <p:nvPr/>
        </p:nvPicPr>
        <p:blipFill>
          <a:blip r:embed="rId3"/>
          <a:stretch>
            <a:fillRect/>
          </a:stretch>
        </p:blipFill>
        <p:spPr>
          <a:xfrm>
            <a:off x="6537960" y="2782724"/>
            <a:ext cx="4809972" cy="2881524"/>
          </a:xfrm>
          <a:prstGeom prst="rect">
            <a:avLst/>
          </a:prstGeom>
        </p:spPr>
      </p:pic>
    </p:spTree>
    <p:extLst>
      <p:ext uri="{BB962C8B-B14F-4D97-AF65-F5344CB8AC3E}">
        <p14:creationId xmlns:p14="http://schemas.microsoft.com/office/powerpoint/2010/main" val="1606229613"/>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4294967295"/>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2103120" y="0"/>
            <a:ext cx="8320088" cy="6403975"/>
          </a:xfrm>
          <a:prstGeom prst="rect">
            <a:avLst/>
          </a:prstGeom>
        </p:spPr>
      </p:pic>
    </p:spTree>
    <p:extLst>
      <p:ext uri="{BB962C8B-B14F-4D97-AF65-F5344CB8AC3E}">
        <p14:creationId xmlns:p14="http://schemas.microsoft.com/office/powerpoint/2010/main" val="689526105"/>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2"/>
          <a:stretch>
            <a:fillRect/>
          </a:stretch>
        </p:blipFill>
        <p:spPr>
          <a:xfrm>
            <a:off x="2270428" y="1703682"/>
            <a:ext cx="7651143" cy="3450635"/>
          </a:xfrm>
          <a:prstGeom prst="rect">
            <a:avLst/>
          </a:prstGeom>
        </p:spPr>
      </p:pic>
    </p:spTree>
    <p:extLst>
      <p:ext uri="{BB962C8B-B14F-4D97-AF65-F5344CB8AC3E}">
        <p14:creationId xmlns:p14="http://schemas.microsoft.com/office/powerpoint/2010/main" val="749909240"/>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Conven</a:t>
            </a:r>
            <a:r>
              <a:rPr lang="es-MX" dirty="0" smtClean="0"/>
              <a:t>ios internacionales de líneas</a:t>
            </a:r>
            <a:endParaRPr lang="es-MX" dirty="0"/>
          </a:p>
        </p:txBody>
      </p:sp>
      <p:pic>
        <p:nvPicPr>
          <p:cNvPr id="6" name="Marcador de contenido 5"/>
          <p:cNvPicPr>
            <a:picLocks noGrp="1" noChangeAspect="1"/>
          </p:cNvPicPr>
          <p:nvPr>
            <p:ph idx="1"/>
          </p:nvPr>
        </p:nvPicPr>
        <p:blipFill>
          <a:blip r:embed="rId2"/>
          <a:stretch>
            <a:fillRect/>
          </a:stretch>
        </p:blipFill>
        <p:spPr>
          <a:xfrm>
            <a:off x="1524000" y="1509820"/>
            <a:ext cx="9235440" cy="4868013"/>
          </a:xfrm>
          <a:prstGeom prst="rect">
            <a:avLst/>
          </a:prstGeom>
        </p:spPr>
      </p:pic>
    </p:spTree>
    <p:extLst>
      <p:ext uri="{BB962C8B-B14F-4D97-AF65-F5344CB8AC3E}">
        <p14:creationId xmlns:p14="http://schemas.microsoft.com/office/powerpoint/2010/main" val="3727284081"/>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761999" y="0"/>
            <a:ext cx="10233889" cy="6400339"/>
          </a:xfrm>
          <a:prstGeom prst="rect">
            <a:avLst/>
          </a:prstGeom>
        </p:spPr>
      </p:pic>
    </p:spTree>
    <p:extLst>
      <p:ext uri="{BB962C8B-B14F-4D97-AF65-F5344CB8AC3E}">
        <p14:creationId xmlns:p14="http://schemas.microsoft.com/office/powerpoint/2010/main" val="3614111830"/>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7"/>
          <p:cNvSpPr>
            <a:spLocks noGrp="1"/>
          </p:cNvSpPr>
          <p:nvPr>
            <p:ph type="title"/>
          </p:nvPr>
        </p:nvSpPr>
        <p:spPr>
          <a:xfrm>
            <a:off x="1127760" y="0"/>
            <a:ext cx="10058400" cy="1027425"/>
          </a:xfrm>
        </p:spPr>
        <p:txBody>
          <a:bodyPr/>
          <a:lstStyle/>
          <a:p>
            <a:r>
              <a:rPr lang="es-MX" dirty="0" smtClean="0"/>
              <a:t>planta</a:t>
            </a:r>
            <a:endParaRPr lang="es-MX" dirty="0"/>
          </a:p>
        </p:txBody>
      </p:sp>
      <p:sp>
        <p:nvSpPr>
          <p:cNvPr id="19" name="CuadroTexto 18"/>
          <p:cNvSpPr txBox="1"/>
          <p:nvPr/>
        </p:nvSpPr>
        <p:spPr>
          <a:xfrm>
            <a:off x="1432560" y="1196690"/>
            <a:ext cx="9753600" cy="2862322"/>
          </a:xfrm>
          <a:prstGeom prst="rect">
            <a:avLst/>
          </a:prstGeom>
          <a:noFill/>
        </p:spPr>
        <p:txBody>
          <a:bodyPr wrap="square" rtlCol="0">
            <a:spAutoFit/>
          </a:bodyPr>
          <a:lstStyle/>
          <a:p>
            <a:r>
              <a:rPr lang="es-MX" dirty="0" smtClean="0"/>
              <a:t>El la vista de un corte en un plano horizontal viendo hacia abajo pasando una altura normalmente de 1.20  pudiendo variar en mas o en menos según lo que se pueda cortar y que quede representado en la planta  tratando de cortar los principales elementos verticales.</a:t>
            </a:r>
          </a:p>
          <a:p>
            <a:endParaRPr lang="es-MX" dirty="0" smtClean="0"/>
          </a:p>
          <a:p>
            <a:r>
              <a:rPr lang="es-MX" dirty="0" smtClean="0"/>
              <a:t>En lo dibujado en planta se aplican las calidades  de línea descritas con anterioridad.</a:t>
            </a:r>
          </a:p>
          <a:p>
            <a:pPr marL="342900" indent="-342900">
              <a:buFont typeface="+mj-lt"/>
              <a:buAutoNum type="arabicPeriod"/>
            </a:pPr>
            <a:r>
              <a:rPr lang="es-MX" dirty="0" smtClean="0"/>
              <a:t>Líneas principales </a:t>
            </a:r>
          </a:p>
          <a:p>
            <a:pPr marL="342900" indent="-342900">
              <a:buFont typeface="+mj-lt"/>
              <a:buAutoNum type="arabicPeriod"/>
            </a:pPr>
            <a:r>
              <a:rPr lang="es-MX" dirty="0" smtClean="0"/>
              <a:t>Líneas generales</a:t>
            </a:r>
          </a:p>
          <a:p>
            <a:pPr marL="342900" indent="-342900">
              <a:buFont typeface="+mj-lt"/>
              <a:buAutoNum type="arabicPeriod"/>
            </a:pPr>
            <a:r>
              <a:rPr lang="es-MX" dirty="0" smtClean="0"/>
              <a:t>Líneas auxiliares</a:t>
            </a:r>
          </a:p>
          <a:p>
            <a:pPr marL="342900" indent="-342900">
              <a:buFont typeface="+mj-lt"/>
              <a:buAutoNum type="arabicPeriod"/>
            </a:pPr>
            <a:r>
              <a:rPr lang="es-MX" dirty="0" smtClean="0"/>
              <a:t>Líneas de proyección.</a:t>
            </a:r>
          </a:p>
          <a:p>
            <a:endParaRPr lang="es-MX" dirty="0"/>
          </a:p>
        </p:txBody>
      </p:sp>
      <p:pic>
        <p:nvPicPr>
          <p:cNvPr id="20" name="Imagen 19"/>
          <p:cNvPicPr>
            <a:picLocks noChangeAspect="1"/>
          </p:cNvPicPr>
          <p:nvPr/>
        </p:nvPicPr>
        <p:blipFill rotWithShape="1">
          <a:blip r:embed="rId2"/>
          <a:srcRect l="42539" b="35196"/>
          <a:stretch/>
        </p:blipFill>
        <p:spPr>
          <a:xfrm>
            <a:off x="6233161" y="2625342"/>
            <a:ext cx="4541520" cy="3679956"/>
          </a:xfrm>
          <a:prstGeom prst="rect">
            <a:avLst/>
          </a:prstGeom>
          <a:ln>
            <a:noFill/>
          </a:ln>
          <a:effectLst>
            <a:softEdge rad="112500"/>
          </a:effectLst>
        </p:spPr>
      </p:pic>
      <p:pic>
        <p:nvPicPr>
          <p:cNvPr id="22" name="Imagen 21"/>
          <p:cNvPicPr>
            <a:picLocks noChangeAspect="1"/>
          </p:cNvPicPr>
          <p:nvPr/>
        </p:nvPicPr>
        <p:blipFill rotWithShape="1">
          <a:blip r:embed="rId2"/>
          <a:srcRect l="42539" t="64544"/>
          <a:stretch/>
        </p:blipFill>
        <p:spPr>
          <a:xfrm>
            <a:off x="1062998" y="3869384"/>
            <a:ext cx="5002523" cy="2217812"/>
          </a:xfrm>
          <a:prstGeom prst="rect">
            <a:avLst/>
          </a:prstGeom>
          <a:ln>
            <a:noFill/>
          </a:ln>
          <a:effectLst>
            <a:softEdge rad="112500"/>
          </a:effectLst>
        </p:spPr>
      </p:pic>
      <p:sp>
        <p:nvSpPr>
          <p:cNvPr id="23" name="CuadroTexto 22"/>
          <p:cNvSpPr txBox="1"/>
          <p:nvPr/>
        </p:nvSpPr>
        <p:spPr>
          <a:xfrm>
            <a:off x="4892040" y="4465320"/>
            <a:ext cx="304800" cy="369332"/>
          </a:xfrm>
          <a:prstGeom prst="rect">
            <a:avLst/>
          </a:prstGeom>
          <a:noFill/>
        </p:spPr>
        <p:txBody>
          <a:bodyPr wrap="square" rtlCol="0">
            <a:spAutoFit/>
          </a:bodyPr>
          <a:lstStyle/>
          <a:p>
            <a:r>
              <a:rPr lang="es-MX" dirty="0" smtClean="0"/>
              <a:t>4</a:t>
            </a:r>
            <a:endParaRPr lang="es-MX" dirty="0"/>
          </a:p>
        </p:txBody>
      </p:sp>
      <p:sp>
        <p:nvSpPr>
          <p:cNvPr id="25" name="CuadroTexto 24"/>
          <p:cNvSpPr txBox="1"/>
          <p:nvPr/>
        </p:nvSpPr>
        <p:spPr>
          <a:xfrm>
            <a:off x="1836421" y="4043611"/>
            <a:ext cx="304800" cy="369332"/>
          </a:xfrm>
          <a:prstGeom prst="rect">
            <a:avLst/>
          </a:prstGeom>
          <a:noFill/>
        </p:spPr>
        <p:txBody>
          <a:bodyPr wrap="square" rtlCol="0">
            <a:spAutoFit/>
          </a:bodyPr>
          <a:lstStyle/>
          <a:p>
            <a:r>
              <a:rPr lang="es-MX" dirty="0" smtClean="0"/>
              <a:t>1</a:t>
            </a:r>
            <a:endParaRPr lang="es-MX" dirty="0"/>
          </a:p>
        </p:txBody>
      </p:sp>
      <p:sp>
        <p:nvSpPr>
          <p:cNvPr id="26" name="CuadroTexto 25"/>
          <p:cNvSpPr txBox="1"/>
          <p:nvPr/>
        </p:nvSpPr>
        <p:spPr>
          <a:xfrm>
            <a:off x="3798571" y="4344477"/>
            <a:ext cx="304800" cy="369332"/>
          </a:xfrm>
          <a:prstGeom prst="rect">
            <a:avLst/>
          </a:prstGeom>
          <a:noFill/>
        </p:spPr>
        <p:txBody>
          <a:bodyPr wrap="square" rtlCol="0">
            <a:spAutoFit/>
          </a:bodyPr>
          <a:lstStyle/>
          <a:p>
            <a:r>
              <a:rPr lang="es-MX" dirty="0" smtClean="0"/>
              <a:t>2</a:t>
            </a:r>
            <a:endParaRPr lang="es-MX" dirty="0"/>
          </a:p>
        </p:txBody>
      </p:sp>
      <p:sp>
        <p:nvSpPr>
          <p:cNvPr id="27" name="CuadroTexto 26"/>
          <p:cNvSpPr txBox="1"/>
          <p:nvPr/>
        </p:nvSpPr>
        <p:spPr>
          <a:xfrm>
            <a:off x="2781301" y="4999275"/>
            <a:ext cx="304800" cy="369332"/>
          </a:xfrm>
          <a:prstGeom prst="rect">
            <a:avLst/>
          </a:prstGeom>
          <a:noFill/>
        </p:spPr>
        <p:txBody>
          <a:bodyPr wrap="square" rtlCol="0">
            <a:spAutoFit/>
          </a:bodyPr>
          <a:lstStyle/>
          <a:p>
            <a:r>
              <a:rPr lang="es-MX" dirty="0" smtClean="0"/>
              <a:t>2</a:t>
            </a:r>
            <a:endParaRPr lang="es-MX" dirty="0"/>
          </a:p>
        </p:txBody>
      </p:sp>
      <p:sp>
        <p:nvSpPr>
          <p:cNvPr id="28" name="CuadroTexto 27"/>
          <p:cNvSpPr txBox="1"/>
          <p:nvPr/>
        </p:nvSpPr>
        <p:spPr>
          <a:xfrm>
            <a:off x="4345305" y="3975145"/>
            <a:ext cx="304800" cy="369332"/>
          </a:xfrm>
          <a:prstGeom prst="rect">
            <a:avLst/>
          </a:prstGeom>
          <a:noFill/>
        </p:spPr>
        <p:txBody>
          <a:bodyPr wrap="square" rtlCol="0">
            <a:spAutoFit/>
          </a:bodyPr>
          <a:lstStyle/>
          <a:p>
            <a:r>
              <a:rPr lang="es-MX" dirty="0" smtClean="0"/>
              <a:t>3</a:t>
            </a:r>
            <a:endParaRPr lang="es-MX" dirty="0"/>
          </a:p>
        </p:txBody>
      </p:sp>
    </p:spTree>
    <p:extLst>
      <p:ext uri="{BB962C8B-B14F-4D97-AF65-F5344CB8AC3E}">
        <p14:creationId xmlns:p14="http://schemas.microsoft.com/office/powerpoint/2010/main" val="3078492383"/>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srcRect l="46300" t="35627" b="2078"/>
          <a:stretch/>
        </p:blipFill>
        <p:spPr>
          <a:xfrm>
            <a:off x="6659880" y="2880360"/>
            <a:ext cx="4312920" cy="3977640"/>
          </a:xfrm>
          <a:prstGeom prst="rect">
            <a:avLst/>
          </a:prstGeom>
        </p:spPr>
      </p:pic>
      <p:sp>
        <p:nvSpPr>
          <p:cNvPr id="8" name="Título 17"/>
          <p:cNvSpPr>
            <a:spLocks noGrp="1"/>
          </p:cNvSpPr>
          <p:nvPr>
            <p:ph type="title"/>
          </p:nvPr>
        </p:nvSpPr>
        <p:spPr>
          <a:xfrm>
            <a:off x="1036320" y="198120"/>
            <a:ext cx="10058400" cy="1027425"/>
          </a:xfrm>
        </p:spPr>
        <p:txBody>
          <a:bodyPr/>
          <a:lstStyle/>
          <a:p>
            <a:r>
              <a:rPr lang="es-MX" dirty="0" smtClean="0"/>
              <a:t>Efecto que produce el cruce de líneas en el dibujo arquitectónico</a:t>
            </a:r>
            <a:endParaRPr lang="es-MX" dirty="0"/>
          </a:p>
        </p:txBody>
      </p:sp>
      <p:sp>
        <p:nvSpPr>
          <p:cNvPr id="11" name="CuadroTexto 10"/>
          <p:cNvSpPr txBox="1"/>
          <p:nvPr/>
        </p:nvSpPr>
        <p:spPr>
          <a:xfrm>
            <a:off x="1341120" y="1323494"/>
            <a:ext cx="9631680" cy="1815882"/>
          </a:xfrm>
          <a:prstGeom prst="rect">
            <a:avLst/>
          </a:prstGeom>
          <a:noFill/>
        </p:spPr>
        <p:txBody>
          <a:bodyPr wrap="square" rtlCol="0">
            <a:spAutoFit/>
          </a:bodyPr>
          <a:lstStyle/>
          <a:p>
            <a:pPr algn="just"/>
            <a:r>
              <a:rPr lang="es-MX" sz="2000" dirty="0" smtClean="0"/>
              <a:t>Un dibujo deficiente resulta cuando no se tocan las líneas en las esquinas provocando irregularidades en la definición de  cruces</a:t>
            </a:r>
            <a:r>
              <a:rPr lang="es-MX" dirty="0" smtClean="0"/>
              <a:t>.</a:t>
            </a:r>
          </a:p>
          <a:p>
            <a:pPr algn="just"/>
            <a:r>
              <a:rPr lang="es-MX" dirty="0" smtClean="0"/>
              <a:t>Una forma practica de realizar un trazo con definición calidad es:</a:t>
            </a:r>
          </a:p>
          <a:p>
            <a:pPr algn="just"/>
            <a:r>
              <a:rPr lang="es-MX" dirty="0" smtClean="0"/>
              <a:t>Trazar las líneas de una forma moderada con línea delgada y cruzando las esquinas;  y después con una línea gruesa  trazar por la parte interior pegada a la línea delgada llegando a las esquinas sin preocuparse ya por el cruce.</a:t>
            </a:r>
            <a:endParaRPr lang="es-MX" dirty="0"/>
          </a:p>
        </p:txBody>
      </p:sp>
      <p:pic>
        <p:nvPicPr>
          <p:cNvPr id="12" name="Marcador de contenido 3"/>
          <p:cNvPicPr>
            <a:picLocks noChangeAspect="1"/>
          </p:cNvPicPr>
          <p:nvPr/>
        </p:nvPicPr>
        <p:blipFill rotWithShape="1">
          <a:blip r:embed="rId2"/>
          <a:srcRect l="46300" t="-477" b="63942"/>
          <a:stretch/>
        </p:blipFill>
        <p:spPr>
          <a:xfrm>
            <a:off x="1341120" y="3485939"/>
            <a:ext cx="4312920" cy="2332764"/>
          </a:xfrm>
          <a:prstGeom prst="rect">
            <a:avLst/>
          </a:prstGeom>
        </p:spPr>
      </p:pic>
    </p:spTree>
    <p:extLst>
      <p:ext uri="{BB962C8B-B14F-4D97-AF65-F5344CB8AC3E}">
        <p14:creationId xmlns:p14="http://schemas.microsoft.com/office/powerpoint/2010/main" val="2944838447"/>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a:blip r:embed="rId2"/>
          <a:stretch>
            <a:fillRect/>
          </a:stretch>
        </p:blipFill>
        <p:spPr>
          <a:xfrm>
            <a:off x="502920" y="107354"/>
            <a:ext cx="11308079" cy="6186766"/>
          </a:xfrm>
          <a:prstGeom prst="rect">
            <a:avLst/>
          </a:prstGeom>
        </p:spPr>
      </p:pic>
    </p:spTree>
    <p:extLst>
      <p:ext uri="{BB962C8B-B14F-4D97-AF65-F5344CB8AC3E}">
        <p14:creationId xmlns:p14="http://schemas.microsoft.com/office/powerpoint/2010/main" val="3135402779"/>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Retrospección">
  <a:themeElements>
    <a:clrScheme name="PROPEDEUTICO">
      <a:dk1>
        <a:sysClr val="windowText" lastClr="000000"/>
      </a:dk1>
      <a:lt1>
        <a:sysClr val="window" lastClr="FFFFFF"/>
      </a:lt1>
      <a:dk2>
        <a:srgbClr val="242852"/>
      </a:dk2>
      <a:lt2>
        <a:srgbClr val="CCCCFF"/>
      </a:lt2>
      <a:accent1>
        <a:srgbClr val="4A66AC"/>
      </a:accent1>
      <a:accent2>
        <a:srgbClr val="629DD1"/>
      </a:accent2>
      <a:accent3>
        <a:srgbClr val="297FD5"/>
      </a:accent3>
      <a:accent4>
        <a:srgbClr val="7F8FA9"/>
      </a:accent4>
      <a:accent5>
        <a:srgbClr val="5AA2AE"/>
      </a:accent5>
      <a:accent6>
        <a:srgbClr val="9D90A0"/>
      </a:accent6>
      <a:hlink>
        <a:srgbClr val="8AA4B4"/>
      </a:hlink>
      <a:folHlink>
        <a:srgbClr val="5DD1AD"/>
      </a:folHlink>
    </a:clrScheme>
    <a:fontScheme name="Personalizado 2">
      <a:majorFont>
        <a:latin typeface="Century Gothic"/>
        <a:ea typeface=""/>
        <a:cs typeface=""/>
      </a:majorFont>
      <a:minorFont>
        <a:latin typeface="Bahnschrift"/>
        <a:ea typeface=""/>
        <a:cs typeface=""/>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BAB94BD4-5D6D-4148-AB57-A4CCF1FD4E0C}"/>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4783</TotalTime>
  <Words>670</Words>
  <Application>Microsoft Macintosh PowerPoint</Application>
  <PresentationFormat>Personalizado</PresentationFormat>
  <Paragraphs>62</Paragraphs>
  <Slides>42</Slides>
  <Notes>0</Notes>
  <HiddenSlides>0</HiddenSlides>
  <MMClips>1</MMClips>
  <ScaleCrop>false</ScaleCrop>
  <HeadingPairs>
    <vt:vector size="4" baseType="variant">
      <vt:variant>
        <vt:lpstr>Tema</vt:lpstr>
      </vt:variant>
      <vt:variant>
        <vt:i4>1</vt:i4>
      </vt:variant>
      <vt:variant>
        <vt:lpstr>Títulos de diapositiva</vt:lpstr>
      </vt:variant>
      <vt:variant>
        <vt:i4>42</vt:i4>
      </vt:variant>
    </vt:vector>
  </HeadingPairs>
  <TitlesOfParts>
    <vt:vector size="43" baseType="lpstr">
      <vt:lpstr>Retrospección</vt:lpstr>
      <vt:lpstr>Dibujo arquitectónico</vt:lpstr>
      <vt:lpstr>Arquitectura IDEAS Y SUEÑOS CONSTRUIDOS EN UNA REALIDAD</vt:lpstr>
      <vt:lpstr>dibujo</vt:lpstr>
      <vt:lpstr>Presentación de PowerPoint</vt:lpstr>
      <vt:lpstr>Convenios internacionales de líneas</vt:lpstr>
      <vt:lpstr>Presentación de PowerPoint</vt:lpstr>
      <vt:lpstr>planta</vt:lpstr>
      <vt:lpstr>Efecto que produce el cruce de líneas en el dibujo arquitectónico</vt:lpstr>
      <vt:lpstr>Presentación de PowerPoint</vt:lpstr>
      <vt:lpstr>Presentación de PowerPoint</vt:lpstr>
      <vt:lpstr>Ejemplo de acotamiendo</vt:lpstr>
      <vt:lpstr>Presentación de PowerPoint</vt:lpstr>
      <vt:lpstr>Presentación de PowerPoint</vt:lpstr>
      <vt:lpstr>Presentación de PowerPoint</vt:lpstr>
      <vt:lpstr>Presentación de PowerPoint</vt:lpstr>
      <vt:lpstr>cotas</vt:lpstr>
      <vt:lpstr>Presentación de PowerPoint</vt:lpstr>
      <vt:lpstr>Presentación de PowerPoint</vt:lpstr>
      <vt:lpstr>simbologias para ejes </vt:lpstr>
      <vt:lpstr>Cubierta, en planta.</vt:lpstr>
      <vt:lpstr>Elementos que debe de tener una planta de cubierta </vt:lpstr>
      <vt:lpstr>Convenio internacionales de sombras en planta.</vt:lpstr>
      <vt:lpstr>Presentación de PowerPoint</vt:lpstr>
      <vt:lpstr>Simbología usada en planos </vt:lpstr>
      <vt:lpstr>SIMBOLOGIA ARQUITECTONICA </vt:lpstr>
      <vt:lpstr>Presentación de PowerPoint</vt:lpstr>
      <vt:lpstr>Simbología usada en planos </vt:lpstr>
      <vt:lpstr>SIMBOLOGIA DE RAMPAS Y PENDIENTES. </vt:lpstr>
      <vt:lpstr>Simbología en rampas y escaleras</vt:lpstr>
      <vt:lpstr>Presentación de PowerPoint</vt:lpstr>
      <vt:lpstr>Presentación de PowerPoint</vt:lpstr>
      <vt:lpstr>Presentación de PowerPoint</vt:lpstr>
      <vt:lpstr>Presentación de PowerPoint</vt:lpstr>
      <vt:lpstr>Plantas y arbustos</vt:lpstr>
      <vt:lpstr>Presentación de PowerPoint</vt:lpstr>
      <vt:lpstr>Presentación de PowerPoint</vt:lpstr>
      <vt:lpstr>Superficies de terreno</vt:lpstr>
      <vt:lpstr>Presentación de PowerPoint</vt:lpstr>
      <vt:lpstr>REPRESENTACION VEHICULAR </vt:lpstr>
      <vt:lpstr>Dibujo de la topografía de un terreno.</vt:lpstr>
      <vt:lpstr>Presentación de PowerPoint</vt:lpstr>
      <vt:lpstr>Presentación de PowerPoint</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Erendira Gabriela Rodriguez Romero</dc:creator>
  <cp:lastModifiedBy>Alberto de Jesús Osalde García</cp:lastModifiedBy>
  <cp:revision>33</cp:revision>
  <dcterms:created xsi:type="dcterms:W3CDTF">2019-06-09T01:34:49Z</dcterms:created>
  <dcterms:modified xsi:type="dcterms:W3CDTF">2019-07-04T23:42:00Z</dcterms:modified>
</cp:coreProperties>
</file>