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notesMasterIdLst>
    <p:notesMasterId r:id="rId20"/>
  </p:notesMasterIdLst>
  <p:sldIdLst>
    <p:sldId id="256" r:id="rId2"/>
    <p:sldId id="260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B15"/>
    <a:srgbClr val="797CC4"/>
    <a:srgbClr val="B5B7D8"/>
    <a:srgbClr val="D3D5ED"/>
    <a:srgbClr val="E0E1EE"/>
    <a:srgbClr val="D4D6EE"/>
    <a:srgbClr val="D5D8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0" y="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CARPETA%202019\1.-%20UMSNH\CURSO%20PROPEDEUTICO\REPORTE%20ARQUITECTURA%202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CARPETA%202019\1.-%20UMSNH\CURSO%20PROPEDEUTICO\REPORTE%20ARQUITECTURA%20201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CARPETA%202019\1.-%20UMSNH\CURSO%20PROPEDEUTICO\REPORTE%20ARQUITECTURA%202018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RESULTADOS PERFILES PSICOMÉTRICOS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CF5-4DE4-9800-BBEE58A51594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CF5-4DE4-9800-BBEE58A51594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CF5-4DE4-9800-BBEE58A51594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CF5-4DE4-9800-BBEE58A51594}"/>
              </c:ext>
            </c:extLst>
          </c:dPt>
          <c:dLbls>
            <c:dLbl>
              <c:idx val="3"/>
              <c:layout>
                <c:manualLayout>
                  <c:x val="-0.16512727058139001"/>
                  <c:y val="5.323197993967319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CF5-4DE4-9800-BBEE58A515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Hoja1!$C$596:$C$599</c:f>
              <c:strCache>
                <c:ptCount val="4"/>
                <c:pt idx="0">
                  <c:v>ACEPTABLE</c:v>
                </c:pt>
                <c:pt idx="1">
                  <c:v>DIFERENTE AL REQUERIDO</c:v>
                </c:pt>
                <c:pt idx="2">
                  <c:v>SIN EVALUACION</c:v>
                </c:pt>
                <c:pt idx="3">
                  <c:v>OPTIMO</c:v>
                </c:pt>
              </c:strCache>
            </c:strRef>
          </c:cat>
          <c:val>
            <c:numRef>
              <c:f>Hoja1!$D$596:$D$599</c:f>
              <c:numCache>
                <c:formatCode>General</c:formatCode>
                <c:ptCount val="4"/>
                <c:pt idx="0">
                  <c:v>237</c:v>
                </c:pt>
                <c:pt idx="1">
                  <c:v>29</c:v>
                </c:pt>
                <c:pt idx="2">
                  <c:v>311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CF5-4DE4-9800-BBEE58A5159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dirty="0"/>
              <a:t>Sin evaluación</a:t>
            </a:r>
          </a:p>
        </c:rich>
      </c:tx>
      <c:layout>
        <c:manualLayout>
          <c:xMode val="edge"/>
          <c:yMode val="edge"/>
          <c:x val="0.30343350389282098"/>
          <c:y val="5.75596125170938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A53-415E-991C-2DEA6DE5CB85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A53-415E-991C-2DEA6DE5CB8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Hoja1!$G$604:$G$605</c:f>
              <c:strCache>
                <c:ptCount val="2"/>
                <c:pt idx="0">
                  <c:v>Sin inscribir</c:v>
                </c:pt>
                <c:pt idx="1">
                  <c:v>Inscritos</c:v>
                </c:pt>
              </c:strCache>
            </c:strRef>
          </c:cat>
          <c:val>
            <c:numRef>
              <c:f>Hoja1!$H$604:$H$605</c:f>
              <c:numCache>
                <c:formatCode>0</c:formatCode>
                <c:ptCount val="2"/>
                <c:pt idx="0">
                  <c:v>124.4</c:v>
                </c:pt>
                <c:pt idx="1">
                  <c:v>186.6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53-415E-991C-2DEA6DE5CB8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Indice de aprobación y reprobación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697-4CAF-8AAB-06D04C973DE9}"/>
              </c:ext>
            </c:extLst>
          </c:dPt>
          <c:dPt>
            <c:idx val="1"/>
            <c:bubble3D val="0"/>
            <c:spPr>
              <a:solidFill>
                <a:schemeClr val="accent5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697-4CAF-8AAB-06D04C973D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Hoja1!$L$603:$M$603</c:f>
              <c:strCache>
                <c:ptCount val="2"/>
                <c:pt idx="0">
                  <c:v>Repróbó al menos una materia</c:v>
                </c:pt>
                <c:pt idx="1">
                  <c:v>Aprobó todas las materias</c:v>
                </c:pt>
              </c:strCache>
            </c:strRef>
          </c:cat>
          <c:val>
            <c:numRef>
              <c:f>Hoja1!$L$604:$M$604</c:f>
              <c:numCache>
                <c:formatCode>0</c:formatCode>
                <c:ptCount val="2"/>
                <c:pt idx="0">
                  <c:v>121.55</c:v>
                </c:pt>
                <c:pt idx="1">
                  <c:v>65.45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97-4CAF-8AAB-06D04C973DE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3C2B9-292A-47E5-9555-95BC493300FE}" type="datetimeFigureOut">
              <a:rPr lang="es-MX" smtClean="0"/>
              <a:t>08/07/2019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FBAD0-0E56-43C8-B4E1-E275FE2E90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2448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831" y="-46275"/>
            <a:ext cx="77620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74058"/>
      </p:ext>
    </p:extLst>
  </p:cSld>
  <p:clrMapOvr>
    <a:masterClrMapping/>
  </p:clrMapOvr>
  <p:transition spd="med"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991" y="0"/>
            <a:ext cx="776200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07354"/>
            <a:ext cx="10058400" cy="1027425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242133"/>
            <a:ext cx="10058400" cy="4626961"/>
          </a:xfrm>
        </p:spPr>
        <p:txBody>
          <a:bodyPr/>
          <a:lstStyle/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cxnSp>
        <p:nvCxnSpPr>
          <p:cNvPr id="8" name="Straight Connector 9"/>
          <p:cNvCxnSpPr/>
          <p:nvPr userDrawn="1"/>
        </p:nvCxnSpPr>
        <p:spPr>
          <a:xfrm>
            <a:off x="1193532" y="1094717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619790"/>
      </p:ext>
    </p:extLst>
  </p:cSld>
  <p:clrMapOvr>
    <a:masterClrMapping/>
  </p:clrMapOvr>
  <p:transition spd="med"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"/>
          <p:cNvSpPr/>
          <p:nvPr userDrawn="1"/>
        </p:nvSpPr>
        <p:spPr>
          <a:xfrm>
            <a:off x="0" y="6366320"/>
            <a:ext cx="12188825" cy="45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7"/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831" y="-46275"/>
            <a:ext cx="77620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60503"/>
      </p:ext>
    </p:extLst>
  </p:cSld>
  <p:clrMapOvr>
    <a:masterClrMapping/>
  </p:clrMapOvr>
  <p:transition spd="med"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45253"/>
            <a:ext cx="10058400" cy="1222642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527626"/>
            <a:ext cx="4937760" cy="4341468"/>
          </a:xfrm>
        </p:spPr>
        <p:txBody>
          <a:bodyPr/>
          <a:lstStyle/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991" y="0"/>
            <a:ext cx="7762009" cy="68580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143000" y="1240948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191890"/>
      </p:ext>
    </p:extLst>
  </p:cSld>
  <p:clrMapOvr>
    <a:masterClrMapping/>
  </p:clrMapOvr>
  <p:transition spd="med"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991" y="0"/>
            <a:ext cx="7762009" cy="685800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67148"/>
            <a:ext cx="10058400" cy="641995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cxnSp>
        <p:nvCxnSpPr>
          <p:cNvPr id="12" name="Straight Connector 9"/>
          <p:cNvCxnSpPr/>
          <p:nvPr userDrawn="1"/>
        </p:nvCxnSpPr>
        <p:spPr>
          <a:xfrm>
            <a:off x="1097280" y="804116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295035"/>
      </p:ext>
    </p:extLst>
  </p:cSld>
  <p:clrMapOvr>
    <a:masterClrMapping/>
  </p:clrMapOvr>
  <p:transition spd="med"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991" y="0"/>
            <a:ext cx="77620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99730"/>
      </p:ext>
    </p:extLst>
  </p:cSld>
  <p:clrMapOvr>
    <a:masterClrMapping/>
  </p:clrMapOvr>
  <p:transition spd="med"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991" y="0"/>
            <a:ext cx="77620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78360"/>
      </p:ext>
    </p:extLst>
  </p:cSld>
  <p:clrMapOvr>
    <a:masterClrMapping/>
  </p:clrMapOvr>
  <p:transition spd="med"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3194288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2151888" cy="2286000"/>
          </a:xfrm>
        </p:spPr>
        <p:txBody>
          <a:bodyPr anchor="b">
            <a:noAutofit/>
          </a:bodyPr>
          <a:lstStyle>
            <a:lvl1pPr algn="ctr">
              <a:defRPr sz="3200" b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2237232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991" y="0"/>
            <a:ext cx="77620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059327"/>
      </p:ext>
    </p:extLst>
  </p:cSld>
  <p:clrMapOvr>
    <a:masterClrMapping/>
  </p:clrMapOvr>
  <p:transition spd="med"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93013069"/>
      </p:ext>
    </p:extLst>
  </p:cSld>
  <p:clrMapOvr>
    <a:masterClrMapping/>
  </p:clrMapOvr>
  <p:transition spd="med"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9246" y="6400800"/>
            <a:ext cx="12192000" cy="457200"/>
          </a:xfrm>
          <a:prstGeom prst="rect">
            <a:avLst/>
          </a:prstGeom>
          <a:solidFill>
            <a:srgbClr val="B5B7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448730"/>
            <a:ext cx="10058400" cy="1027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7/8/2019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7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ransition spd="med">
    <p:cut thruBlk="1"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cap="small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593"/>
            <a:ext cx="12316691" cy="699259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772" y="110836"/>
            <a:ext cx="3858228" cy="110836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7" y="92030"/>
            <a:ext cx="5352578" cy="83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26307"/>
      </p:ext>
    </p:extLst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Ejes y temáticas centrales del curso: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7072" y="2560058"/>
            <a:ext cx="10198608" cy="1781483"/>
          </a:xfrm>
        </p:spPr>
        <p:txBody>
          <a:bodyPr>
            <a:noAutofit/>
          </a:bodyPr>
          <a:lstStyle/>
          <a:p>
            <a:pPr algn="just">
              <a:lnSpc>
                <a:spcPct val="220000"/>
              </a:lnSpc>
              <a:buClr>
                <a:srgbClr val="FF9B15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sz="1800" dirty="0" smtClean="0"/>
              <a:t>Dibujo: dibujo por medio de croquis, trazos libres y observación para la representación a mano alzada en ambiente exterior.</a:t>
            </a:r>
          </a:p>
          <a:p>
            <a:pPr algn="just">
              <a:lnSpc>
                <a:spcPct val="220000"/>
              </a:lnSpc>
              <a:buClr>
                <a:srgbClr val="FF9B15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sz="1800" dirty="0" smtClean="0"/>
              <a:t>Dibujo arquitectónico: conocer la simbología y trazar con instrumentos un plano  horizontal y vertical  con la adecuada representación, calidad y limpieza.</a:t>
            </a:r>
            <a:endParaRPr lang="es-ES" sz="1800" dirty="0"/>
          </a:p>
        </p:txBody>
      </p:sp>
      <p:sp>
        <p:nvSpPr>
          <p:cNvPr id="4" name="Rectángulo 3"/>
          <p:cNvSpPr/>
          <p:nvPr/>
        </p:nvSpPr>
        <p:spPr>
          <a:xfrm>
            <a:off x="5986272" y="621066"/>
            <a:ext cx="53400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endParaRPr lang="es-ES" sz="2000" b="1" dirty="0"/>
          </a:p>
          <a:p>
            <a:pPr algn="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400" b="1" dirty="0"/>
              <a:t>DIBUJO</a:t>
            </a:r>
            <a:r>
              <a:rPr lang="es-ES" sz="2000" b="1" dirty="0"/>
              <a:t>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001" y="107354"/>
            <a:ext cx="1751357" cy="95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76277"/>
      </p:ext>
    </p:extLst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69264" y="2926080"/>
            <a:ext cx="10588752" cy="2894246"/>
          </a:xfrm>
        </p:spPr>
        <p:txBody>
          <a:bodyPr vert="horz" lIns="0" tIns="45720" rIns="0" bIns="45720" rtlCol="0">
            <a:noAutofit/>
          </a:bodyPr>
          <a:lstStyle/>
          <a:p>
            <a:pPr algn="just">
              <a:lnSpc>
                <a:spcPct val="220000"/>
              </a:lnSpc>
              <a:buClr>
                <a:srgbClr val="FF9B15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dirty="0"/>
              <a:t>Resolver problemas de lógica matemática que incluyan conocimientos básicos de  aritmética, algebra, y trigonometría con aplicaciones  y  ejemplos de las materias del área tecnológica</a:t>
            </a:r>
            <a:r>
              <a:rPr lang="es-ES" dirty="0" smtClean="0"/>
              <a:t>,</a:t>
            </a:r>
          </a:p>
          <a:p>
            <a:pPr lvl="2" algn="just">
              <a:lnSpc>
                <a:spcPct val="220000"/>
              </a:lnSpc>
              <a:buClr>
                <a:srgbClr val="FF9B15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dirty="0" smtClean="0"/>
              <a:t> </a:t>
            </a:r>
            <a:r>
              <a:rPr lang="es-ES" sz="2400" dirty="0"/>
              <a:t>Materiales, costos, instalaciones,  topografía, construcción, et</a:t>
            </a:r>
            <a:r>
              <a:rPr lang="es-ES" dirty="0"/>
              <a:t>c.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986272" y="621066"/>
            <a:ext cx="53400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endParaRPr lang="es-ES" sz="2000" b="1" dirty="0"/>
          </a:p>
          <a:p>
            <a:pPr algn="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400" b="1" dirty="0" smtClean="0"/>
              <a:t>MATEMÁTICAS</a:t>
            </a:r>
            <a:endParaRPr lang="es-ES" sz="2400" b="1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097280" y="107354"/>
            <a:ext cx="10058400" cy="1027425"/>
          </a:xfrm>
        </p:spPr>
        <p:txBody>
          <a:bodyPr/>
          <a:lstStyle/>
          <a:p>
            <a:r>
              <a:rPr lang="es-ES" dirty="0" smtClean="0"/>
              <a:t>Ejes centrales del curso: 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001" y="107354"/>
            <a:ext cx="1751357" cy="95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29322"/>
      </p:ext>
    </p:extLst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83920" y="2652391"/>
            <a:ext cx="10698480" cy="3199046"/>
          </a:xfrm>
        </p:spPr>
        <p:txBody>
          <a:bodyPr vert="horz" lIns="0" tIns="45720" rIns="0" bIns="45720" rtlCol="0">
            <a:noAutofit/>
          </a:bodyPr>
          <a:lstStyle/>
          <a:p>
            <a:pPr algn="just">
              <a:lnSpc>
                <a:spcPct val="150000"/>
              </a:lnSpc>
              <a:buClr>
                <a:srgbClr val="FF9B15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dirty="0"/>
              <a:t>A través de lectura, fomentar la identificación de textos , al igual que la habilidad comprensiva y lectora. </a:t>
            </a:r>
          </a:p>
          <a:p>
            <a:pPr algn="just">
              <a:lnSpc>
                <a:spcPct val="150000"/>
              </a:lnSpc>
              <a:buClr>
                <a:srgbClr val="FF9B15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dirty="0"/>
              <a:t>Estimular la metodología investigativa y científica con la elaboración de fichas bibliográficas, para las  lecturas de historia y/o teoría de arquitectura y el área urbano ambiental, así como la capacidad de síntesis y análisis.</a:t>
            </a:r>
          </a:p>
          <a:p>
            <a:pPr algn="just">
              <a:lnSpc>
                <a:spcPct val="150000"/>
              </a:lnSpc>
              <a:buClr>
                <a:srgbClr val="FF9B15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dirty="0"/>
              <a:t>Se busca acrecentar  la capacidad de escritura por medio de la redacción de ensayos de las lecturas presentadas .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97280" y="107354"/>
            <a:ext cx="10058400" cy="1027425"/>
          </a:xfrm>
        </p:spPr>
        <p:txBody>
          <a:bodyPr/>
          <a:lstStyle/>
          <a:p>
            <a:r>
              <a:rPr lang="es-ES" dirty="0" smtClean="0"/>
              <a:t>Ejes centrales del curso: </a:t>
            </a: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5986272" y="621066"/>
            <a:ext cx="534009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400" b="1" dirty="0" smtClean="0"/>
              <a:t>INDUCCIÓN, REFLEXIÓN Y COMPRENSIÓN DE LA ARQUITECTURA</a:t>
            </a:r>
            <a:endParaRPr lang="es-ES" sz="24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001" y="107354"/>
            <a:ext cx="1751357" cy="95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8221"/>
      </p:ext>
    </p:extLst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424346"/>
            <a:ext cx="10058400" cy="102742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dirty="0"/>
              <a:t>Programación del Curso</a:t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242133"/>
            <a:ext cx="10838688" cy="4626961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  <a:buClr>
                <a:srgbClr val="00B0F0"/>
              </a:buClr>
              <a:buSzPct val="250000"/>
              <a:buFont typeface="Arial" panose="020B0604020202020204" pitchFamily="34" charset="0"/>
              <a:buChar char="•"/>
            </a:pPr>
            <a:r>
              <a:rPr lang="es-ES" dirty="0" smtClean="0"/>
              <a:t>El curso se llevara acabo del </a:t>
            </a:r>
            <a:r>
              <a:rPr lang="es-ES" u="sng" dirty="0" smtClean="0"/>
              <a:t>martes 30 de julio al lunes 12 de agosto </a:t>
            </a:r>
            <a:r>
              <a:rPr lang="es-ES" dirty="0" smtClean="0"/>
              <a:t>del presente año.</a:t>
            </a:r>
          </a:p>
          <a:p>
            <a:pPr algn="just">
              <a:lnSpc>
                <a:spcPct val="200000"/>
              </a:lnSpc>
              <a:buClr>
                <a:srgbClr val="00B0F0"/>
              </a:buClr>
              <a:buSzPct val="250000"/>
              <a:buFont typeface="Arial" panose="020B0604020202020204" pitchFamily="34" charset="0"/>
              <a:buChar char="•"/>
            </a:pPr>
            <a:r>
              <a:rPr lang="es-ES" dirty="0" smtClean="0"/>
              <a:t>Se espera una afluencia de </a:t>
            </a:r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</a:rPr>
              <a:t>620 </a:t>
            </a:r>
            <a:r>
              <a:rPr lang="es-ES" dirty="0" smtClean="0"/>
              <a:t>alumnos por lo que se dividirá en turno matutino de 8 am a 13:45 hrs  y en vespertino de 14:15 hrs a 8 pm </a:t>
            </a:r>
          </a:p>
          <a:p>
            <a:pPr algn="just">
              <a:lnSpc>
                <a:spcPct val="200000"/>
              </a:lnSpc>
              <a:buClr>
                <a:srgbClr val="00B0F0"/>
              </a:buClr>
              <a:buSzPct val="250000"/>
              <a:buFont typeface="Arial" panose="020B0604020202020204" pitchFamily="34" charset="0"/>
              <a:buChar char="•"/>
            </a:pPr>
            <a:r>
              <a:rPr lang="es-ES" dirty="0" smtClean="0"/>
              <a:t>Cada turno con 310 alumnos</a:t>
            </a:r>
          </a:p>
          <a:p>
            <a:pPr algn="just">
              <a:lnSpc>
                <a:spcPct val="200000"/>
              </a:lnSpc>
              <a:buClr>
                <a:srgbClr val="00B0F0"/>
              </a:buClr>
              <a:buSzPct val="250000"/>
              <a:buFont typeface="Arial" panose="020B0604020202020204" pitchFamily="34" charset="0"/>
              <a:buChar char="•"/>
            </a:pPr>
            <a:r>
              <a:rPr lang="es-ES" dirty="0" smtClean="0"/>
              <a:t>Lugar: Auditorio de la Facultad de Arquitectura</a:t>
            </a:r>
            <a:r>
              <a:rPr lang="es-ES" dirty="0"/>
              <a:t> </a:t>
            </a:r>
            <a:r>
              <a:rPr lang="es-ES" dirty="0" smtClean="0"/>
              <a:t>y salones del edificio “N1”a y edificio “P”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001" y="107354"/>
            <a:ext cx="1751357" cy="95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241589"/>
      </p:ext>
    </p:extLst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r>
              <a:rPr lang="es-ES" dirty="0" smtClean="0"/>
              <a:t>Material requerido para los alumnos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8368" y="1315285"/>
            <a:ext cx="10058400" cy="4626961"/>
          </a:xfrm>
        </p:spPr>
        <p:txBody>
          <a:bodyPr>
            <a:norm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es-ES" dirty="0" smtClean="0"/>
              <a:t>Block chico de papel marquilla o </a:t>
            </a:r>
            <a:r>
              <a:rPr lang="es-ES" dirty="0" err="1" smtClean="0"/>
              <a:t>ledger</a:t>
            </a:r>
            <a:endParaRPr lang="es-ES" dirty="0" smtClean="0"/>
          </a:p>
          <a:p>
            <a:pPr algn="ctr">
              <a:buFont typeface="Arial" panose="020B0604020202020204" pitchFamily="34" charset="0"/>
              <a:buChar char="•"/>
            </a:pPr>
            <a:r>
              <a:rPr lang="es-ES" dirty="0" smtClean="0"/>
              <a:t>Lápices de DIBUJO  2H, HB, 2B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s-ES" dirty="0" smtClean="0"/>
              <a:t>Juego de escuadras de dibujo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s-ES" dirty="0" smtClean="0"/>
              <a:t>Regla “ T “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s-ES" dirty="0" smtClean="0"/>
              <a:t>Goma de Borrar blanca de dibujo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s-ES" dirty="0" smtClean="0"/>
              <a:t>Escalímetro o regla graduada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s-ES" dirty="0" smtClean="0"/>
              <a:t>Calculadora de bolsillo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s-ES" dirty="0" smtClean="0"/>
              <a:t>Cinta </a:t>
            </a:r>
            <a:r>
              <a:rPr lang="es-ES" dirty="0" err="1" smtClean="0"/>
              <a:t>masquin</a:t>
            </a:r>
            <a:r>
              <a:rPr lang="es-ES" dirty="0" smtClean="0"/>
              <a:t> tape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s-ES" dirty="0" smtClean="0"/>
              <a:t>Navaja o </a:t>
            </a:r>
            <a:r>
              <a:rPr lang="es-ES" dirty="0" err="1" smtClean="0"/>
              <a:t>Cutter</a:t>
            </a:r>
            <a:r>
              <a:rPr lang="es-ES" dirty="0" smtClean="0"/>
              <a:t>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s-ES" dirty="0" smtClean="0"/>
              <a:t>Franela de limpieza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001" y="107354"/>
            <a:ext cx="1751357" cy="95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57260"/>
      </p:ext>
    </p:extLst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Infraestructura requerida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Auditorio del 30 julio  al 12 agosto todo el día</a:t>
            </a:r>
          </a:p>
          <a:p>
            <a:pPr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15 aulas tipo taller </a:t>
            </a:r>
          </a:p>
          <a:p>
            <a:pPr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Equipo de proyección y sonido</a:t>
            </a:r>
          </a:p>
          <a:p>
            <a:pPr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6</a:t>
            </a:r>
            <a:r>
              <a:rPr lang="es-ES" dirty="0" smtClean="0"/>
              <a:t>00 copias de los exámenes diagnostico de matemáticas y dibujo</a:t>
            </a:r>
          </a:p>
          <a:p>
            <a:pPr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Plataforma digital en FAUM para lecturas  ejercicios y exámenes.</a:t>
            </a:r>
          </a:p>
          <a:p>
            <a:pPr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001" y="107354"/>
            <a:ext cx="1751357" cy="95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724274"/>
      </p:ext>
    </p:extLst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Recursos docentes necesarios: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99743" y="1851733"/>
            <a:ext cx="10291711" cy="295191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FF6600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sz="1600" dirty="0" smtClean="0"/>
              <a:t>DIBUJO: DE SER POSIBLE:  15 PROFESORES PARA ACOMPAÑAMIENTO A LOS ALUMNOS EN SALONES Y AUDITORIO</a:t>
            </a:r>
          </a:p>
          <a:p>
            <a:pPr>
              <a:lnSpc>
                <a:spcPct val="150000"/>
              </a:lnSpc>
              <a:buClr>
                <a:srgbClr val="FF6600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sz="1600" dirty="0" smtClean="0"/>
              <a:t>MATEMATICAS:   6 PROFESORES PARA ACOMPAÑAMIENTO EN EL AUDITORIO </a:t>
            </a:r>
          </a:p>
          <a:p>
            <a:pPr>
              <a:lnSpc>
                <a:spcPct val="150000"/>
              </a:lnSpc>
              <a:buClr>
                <a:srgbClr val="FF6600"/>
              </a:buClr>
              <a:buSzPct val="200000"/>
              <a:buFont typeface="Arial" panose="020B0604020202020204" pitchFamily="34" charset="0"/>
              <a:buChar char="•"/>
            </a:pPr>
            <a:r>
              <a:rPr lang="es-MX" sz="1600" dirty="0" smtClean="0"/>
              <a:t>INDUCCIÓN, REFLEXIÓN Y COMPRENSIÓN DE LA ARQUITECTURA: </a:t>
            </a:r>
            <a:r>
              <a:rPr lang="es-ES" sz="1600" dirty="0" smtClean="0"/>
              <a:t>6 </a:t>
            </a:r>
            <a:r>
              <a:rPr lang="es-ES" sz="1600" dirty="0" smtClean="0"/>
              <a:t>DOCENTES DEL AREA TEORICA Y 6 MAESTROS DEL AREA URBANO </a:t>
            </a:r>
          </a:p>
          <a:p>
            <a:pPr marL="0" indent="0">
              <a:lnSpc>
                <a:spcPct val="150000"/>
              </a:lnSpc>
              <a:buClr>
                <a:srgbClr val="FF6600"/>
              </a:buClr>
              <a:buSzPct val="200000"/>
              <a:buNone/>
            </a:pPr>
            <a:endParaRPr lang="es-ES" sz="1600" dirty="0" smtClean="0"/>
          </a:p>
          <a:p>
            <a:pPr algn="ctr">
              <a:lnSpc>
                <a:spcPct val="150000"/>
              </a:lnSpc>
              <a:buClr>
                <a:srgbClr val="FF6600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sz="1600" dirty="0" smtClean="0"/>
              <a:t>EN TODOS LOS CASOS SERAN POR TURNO MATUTINO Y VESPERTINO</a:t>
            </a:r>
          </a:p>
          <a:p>
            <a:pPr algn="ctr">
              <a:lnSpc>
                <a:spcPct val="150000"/>
              </a:lnSpc>
              <a:buClr>
                <a:srgbClr val="FF6600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sz="1600" dirty="0" smtClean="0"/>
              <a:t>SE DARA CONSTANCIA  DE PARTICIPACIÓN EN EL CURSO POR 20 HR.</a:t>
            </a:r>
          </a:p>
          <a:p>
            <a:pPr>
              <a:lnSpc>
                <a:spcPct val="150000"/>
              </a:lnSpc>
              <a:buClr>
                <a:srgbClr val="FF6600"/>
              </a:buClr>
              <a:buSzPct val="200000"/>
              <a:buFont typeface="Arial" panose="020B0604020202020204" pitchFamily="34" charset="0"/>
              <a:buChar char="•"/>
            </a:pPr>
            <a:endParaRPr lang="es-ES" sz="1600" dirty="0" smtClean="0"/>
          </a:p>
          <a:p>
            <a:pPr>
              <a:lnSpc>
                <a:spcPct val="150000"/>
              </a:lnSpc>
              <a:buClr>
                <a:srgbClr val="FF6600"/>
              </a:buClr>
              <a:buSzPct val="200000"/>
              <a:buFont typeface="Arial" panose="020B0604020202020204" pitchFamily="34" charset="0"/>
              <a:buChar char="•"/>
            </a:pPr>
            <a:endParaRPr lang="es-ES" sz="1600" dirty="0" smtClean="0"/>
          </a:p>
          <a:p>
            <a:pPr>
              <a:lnSpc>
                <a:spcPct val="150000"/>
              </a:lnSpc>
              <a:buClr>
                <a:srgbClr val="FF6600"/>
              </a:buClr>
              <a:buSzPct val="200000"/>
              <a:buFont typeface="Arial" panose="020B0604020202020204" pitchFamily="34" charset="0"/>
              <a:buChar char="•"/>
            </a:pPr>
            <a:endParaRPr lang="es-ES" sz="1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001" y="107354"/>
            <a:ext cx="1751357" cy="95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89739"/>
      </p:ext>
    </p:extLst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224" y="5330952"/>
            <a:ext cx="10113645" cy="822960"/>
          </a:xfrm>
        </p:spPr>
        <p:txBody>
          <a:bodyPr/>
          <a:lstStyle/>
          <a:p>
            <a:r>
              <a:rPr lang="es-ES" dirty="0" smtClean="0"/>
              <a:t>Programación por bloques de conocimiento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3389982" y="2329764"/>
            <a:ext cx="52425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 smtClean="0"/>
          </a:p>
          <a:p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70"/>
          <a:stretch/>
        </p:blipFill>
        <p:spPr>
          <a:xfrm>
            <a:off x="-1" y="0"/>
            <a:ext cx="12192001" cy="691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62972"/>
      </p:ext>
    </p:extLst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30 julio - </a:t>
            </a:r>
            <a:r>
              <a:rPr lang="es-ES" dirty="0" smtClean="0"/>
              <a:t>9 </a:t>
            </a:r>
            <a:r>
              <a:rPr lang="es-ES" dirty="0" smtClean="0"/>
              <a:t>Agosto</a:t>
            </a:r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097280" y="6053328"/>
            <a:ext cx="10113264" cy="594360"/>
          </a:xfrm>
        </p:spPr>
        <p:txBody>
          <a:bodyPr/>
          <a:lstStyle/>
          <a:p>
            <a:pPr algn="ctr"/>
            <a:r>
              <a:rPr lang="es-MX" dirty="0" smtClean="0"/>
              <a:t>Ciudad Universitaria, Morelia, Michoacán, México</a:t>
            </a:r>
            <a:endParaRPr lang="es-MX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44" y="482649"/>
            <a:ext cx="8822443" cy="410194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564" y="1436716"/>
            <a:ext cx="4243923" cy="121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62424"/>
      </p:ext>
    </p:extLst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Objetivos del curso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400" y="2875861"/>
            <a:ext cx="10058400" cy="332986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MX" dirty="0" smtClean="0"/>
              <a:t>El curso inducción tiene como finalidad dar a conocer  </a:t>
            </a:r>
            <a:r>
              <a:rPr lang="es-MX" dirty="0"/>
              <a:t>los conocimientos teóricos y prácticos que </a:t>
            </a:r>
            <a:r>
              <a:rPr lang="es-MX" dirty="0" smtClean="0"/>
              <a:t>se requerirán </a:t>
            </a:r>
            <a:r>
              <a:rPr lang="es-MX" dirty="0"/>
              <a:t>a lo largo de </a:t>
            </a:r>
            <a:r>
              <a:rPr lang="es-MX" dirty="0" smtClean="0"/>
              <a:t>la carrera de arquitectura. </a:t>
            </a:r>
            <a:r>
              <a:rPr lang="es-MX" dirty="0"/>
              <a:t>De esta manera</a:t>
            </a:r>
            <a:r>
              <a:rPr lang="es-MX" dirty="0" smtClean="0"/>
              <a:t>, no solo se </a:t>
            </a:r>
            <a:r>
              <a:rPr lang="es-MX" dirty="0"/>
              <a:t>refuerzan los conocimientos, sino que también </a:t>
            </a:r>
            <a:r>
              <a:rPr lang="es-MX" dirty="0" smtClean="0"/>
              <a:t>se busca homogeneizar a los estudiantes  </a:t>
            </a:r>
            <a:r>
              <a:rPr lang="es-MX" dirty="0"/>
              <a:t>en cuanto a las habilidades y actitudes necesarias, lo que les permite </a:t>
            </a:r>
            <a:r>
              <a:rPr lang="es-MX" dirty="0" smtClean="0"/>
              <a:t>iniciar su formación académica sin </a:t>
            </a:r>
            <a:r>
              <a:rPr lang="es-MX" dirty="0"/>
              <a:t>contratiempos o rezagos y elevando el nivel de su carrera de </a:t>
            </a:r>
            <a:r>
              <a:rPr lang="es-MX" dirty="0" smtClean="0"/>
              <a:t>manera integral, toda vez que  amplía la convivencia entre los mismos alumnos, al tiempo que conocen parte de la plantilla docente de la Facultad.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237488" y="1335906"/>
            <a:ext cx="9777984" cy="131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CURSO DE INDUCCIÓN </a:t>
            </a:r>
            <a:r>
              <a:rPr lang="es-E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UN PROCESO DE  ANÁLISIS DEL CONJUNTO </a:t>
            </a:r>
            <a:r>
              <a:rPr lang="es-ES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SABERES </a:t>
            </a:r>
            <a:r>
              <a:rPr lang="es-E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 QUE  </a:t>
            </a:r>
            <a:r>
              <a:rPr lang="es-ES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ALUMNO </a:t>
            </a:r>
            <a:r>
              <a:rPr lang="es-E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INGRESA A LA FACULTAD, ASÍ COMO EL REFORZAMIENTO Y HOMEGENEIZACIÓN DE LOS MISMOS</a:t>
            </a:r>
            <a:endParaRPr lang="es-ES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001" y="107354"/>
            <a:ext cx="1751357" cy="95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71509"/>
      </p:ext>
    </p:extLst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7008" y="15271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s-MX" dirty="0"/>
              <a:t>Los  objetivos del  curso </a:t>
            </a:r>
            <a:r>
              <a:rPr lang="es-MX" dirty="0" smtClean="0"/>
              <a:t>de inducción</a:t>
            </a:r>
            <a:r>
              <a:rPr lang="es-MX" dirty="0" smtClean="0"/>
              <a:t> </a:t>
            </a:r>
            <a:r>
              <a:rPr lang="es-MX" dirty="0"/>
              <a:t>para ingreso a </a:t>
            </a:r>
            <a:r>
              <a:rPr lang="es-MX" dirty="0" smtClean="0"/>
              <a:t>Arquitectura </a:t>
            </a:r>
            <a:r>
              <a:rPr lang="es-MX" dirty="0"/>
              <a:t>son:</a:t>
            </a:r>
            <a:br>
              <a:rPr lang="es-MX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07008" y="1601795"/>
            <a:ext cx="7485886" cy="211066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SzPct val="200000"/>
              <a:buFont typeface="Arial" panose="020B0604020202020204" pitchFamily="34" charset="0"/>
              <a:buChar char="•"/>
            </a:pPr>
            <a:r>
              <a:rPr lang="es-MX" sz="1900" dirty="0" smtClean="0"/>
              <a:t>Brindar a los estudiantes  </a:t>
            </a:r>
            <a:r>
              <a:rPr lang="es-MX" sz="1900" dirty="0"/>
              <a:t>las herramientas y conocimientos necesarios para el ingreso a la carrera.</a:t>
            </a:r>
          </a:p>
          <a:p>
            <a:pPr>
              <a:lnSpc>
                <a:spcPct val="150000"/>
              </a:lnSpc>
              <a:buSzPct val="200000"/>
              <a:buFont typeface="Arial" panose="020B0604020202020204" pitchFamily="34" charset="0"/>
              <a:buChar char="•"/>
            </a:pPr>
            <a:r>
              <a:rPr lang="es-MX" sz="1900" dirty="0"/>
              <a:t>Situar en un mismo nivel, </a:t>
            </a:r>
            <a:r>
              <a:rPr lang="es-MX" sz="1900" dirty="0" smtClean="0"/>
              <a:t>los conocimientos adquiridos en la preparatoria así como  </a:t>
            </a:r>
            <a:r>
              <a:rPr lang="es-MX" sz="1900" dirty="0"/>
              <a:t>a </a:t>
            </a:r>
            <a:r>
              <a:rPr lang="es-MX" sz="1900" dirty="0" smtClean="0"/>
              <a:t>las actitudes</a:t>
            </a:r>
            <a:r>
              <a:rPr lang="es-MX" sz="1900" dirty="0"/>
              <a:t>, habilidades  y conocimientos requeridos para esta carrera.</a:t>
            </a:r>
          </a:p>
          <a:p>
            <a:pPr>
              <a:lnSpc>
                <a:spcPct val="150000"/>
              </a:lnSpc>
              <a:buSzPct val="200000"/>
              <a:buFont typeface="Arial" panose="020B0604020202020204" pitchFamily="34" charset="0"/>
              <a:buChar char="•"/>
            </a:pPr>
            <a:r>
              <a:rPr lang="es-MX" sz="1900" dirty="0" smtClean="0"/>
              <a:t>Conocer </a:t>
            </a:r>
            <a:r>
              <a:rPr lang="es-MX" sz="1900" dirty="0"/>
              <a:t>las principales materias de la arquitectura y reafirmar  la  vocación arquitectonica.</a:t>
            </a:r>
          </a:p>
          <a:p>
            <a:pPr>
              <a:lnSpc>
                <a:spcPct val="150000"/>
              </a:lnSpc>
              <a:buSzPct val="200000"/>
              <a:buFont typeface="Arial" panose="020B0604020202020204" pitchFamily="34" charset="0"/>
              <a:buChar char="•"/>
            </a:pPr>
            <a:endParaRPr lang="es-MX" sz="1900" dirty="0"/>
          </a:p>
          <a:p>
            <a:pPr>
              <a:lnSpc>
                <a:spcPct val="150000"/>
              </a:lnSpc>
              <a:buSzPct val="200000"/>
              <a:buFont typeface="Arial" panose="020B0604020202020204" pitchFamily="34" charset="0"/>
              <a:buChar char="•"/>
            </a:pPr>
            <a:endParaRPr lang="es-ES" sz="19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879080" y="2121406"/>
            <a:ext cx="4809741" cy="3182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001" y="107354"/>
            <a:ext cx="1751357" cy="95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73591"/>
      </p:ext>
    </p:extLst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Una triste realidad</a:t>
            </a:r>
            <a:endParaRPr lang="es-ES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914400" y="1571317"/>
            <a:ext cx="10058400" cy="269588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s-ES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índice de alumnos reprobados en el exámen de admisión en el área de las matemáticas es muy alto: mas del 90% de reprobación.</a:t>
            </a:r>
          </a:p>
          <a:p>
            <a:pPr algn="just">
              <a:lnSpc>
                <a:spcPct val="150000"/>
              </a:lnSpc>
            </a:pPr>
            <a:r>
              <a:rPr lang="es-ES" dirty="0" smtClean="0"/>
              <a:t>Sin embargo, al no existir datos oficiales que corroboren esto, se llevó a cabo un seguimiento de los datos existentes, que son los que ofrece el examen psicométrico de ingreso a la Facultad.</a:t>
            </a:r>
          </a:p>
          <a:p>
            <a:pPr algn="just">
              <a:lnSpc>
                <a:spcPct val="150000"/>
              </a:lnSpc>
            </a:pPr>
            <a:r>
              <a:rPr lang="es-ES" dirty="0" smtClean="0"/>
              <a:t>Si bien dicho examen no proporciona datos precisos de materias, si permite saber a  grosso modo el perfil de los alumnos ingresantes a la Facultad.</a:t>
            </a:r>
          </a:p>
          <a:p>
            <a:pPr algn="just">
              <a:lnSpc>
                <a:spcPct val="150000"/>
              </a:lnSpc>
            </a:pPr>
            <a:endParaRPr lang="es-ES" dirty="0" smtClean="0"/>
          </a:p>
          <a:p>
            <a:pPr>
              <a:lnSpc>
                <a:spcPct val="150000"/>
              </a:lnSpc>
            </a:pPr>
            <a:endParaRPr lang="es-ES" sz="1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001" y="107354"/>
            <a:ext cx="1751357" cy="95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13442"/>
      </p:ext>
    </p:extLst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3994" y="316822"/>
            <a:ext cx="10058400" cy="62179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z="3200" dirty="0" smtClean="0"/>
              <a:t>Resultados del ingreso 2018 a la facultad de arquitectura </a:t>
            </a:r>
            <a:endParaRPr lang="es-E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81253" y="1326642"/>
            <a:ext cx="3056763" cy="4571979"/>
          </a:xfrm>
        </p:spPr>
        <p:txBody>
          <a:bodyPr>
            <a:noAutofit/>
          </a:bodyPr>
          <a:lstStyle/>
          <a:p>
            <a:r>
              <a:rPr lang="es-ES" sz="1800" dirty="0" smtClean="0"/>
              <a:t>Se reportaron </a:t>
            </a:r>
            <a:r>
              <a:rPr lang="es-ES" b="1" dirty="0" smtClean="0">
                <a:solidFill>
                  <a:srgbClr val="FF6600"/>
                </a:solidFill>
              </a:rPr>
              <a:t>585</a:t>
            </a:r>
            <a:r>
              <a:rPr lang="es-ES" sz="1800" dirty="0" smtClean="0"/>
              <a:t> aspirantes de los cuales se inscribieron al final </a:t>
            </a:r>
            <a:r>
              <a:rPr lang="es-E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460</a:t>
            </a:r>
            <a:r>
              <a:rPr lang="es-ES" sz="1800" dirty="0" smtClean="0"/>
              <a:t> alumnos.</a:t>
            </a:r>
          </a:p>
          <a:p>
            <a:r>
              <a:rPr lang="es-ES" sz="1800" dirty="0" smtClean="0"/>
              <a:t>En reporte del examen psicológico se obtuvieron 4 categorías</a:t>
            </a:r>
          </a:p>
          <a:p>
            <a:pPr>
              <a:lnSpc>
                <a:spcPct val="150000"/>
              </a:lnSpc>
            </a:pPr>
            <a:r>
              <a:rPr lang="es-ES" sz="1800" dirty="0" smtClean="0"/>
              <a:t>Perfil optimo , Aceptable, diferente y sin evaluación*</a:t>
            </a:r>
          </a:p>
          <a:p>
            <a:r>
              <a:rPr lang="es-ES" sz="1200" dirty="0"/>
              <a:t>*no presentaron el examen psicológico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2187560"/>
              </p:ext>
            </p:extLst>
          </p:nvPr>
        </p:nvGraphicFramePr>
        <p:xfrm>
          <a:off x="3511296" y="1178772"/>
          <a:ext cx="6374955" cy="3820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692644"/>
              </p:ext>
            </p:extLst>
          </p:nvPr>
        </p:nvGraphicFramePr>
        <p:xfrm>
          <a:off x="2773743" y="5149745"/>
          <a:ext cx="8128000" cy="111252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4043170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96387504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32123962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19833523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1413243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Perfiles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Optimo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Aceptable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Diferente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Sin</a:t>
                      </a:r>
                      <a:r>
                        <a:rPr lang="es-MX" sz="1400" baseline="0" dirty="0" smtClean="0"/>
                        <a:t> Evaluación</a:t>
                      </a:r>
                      <a:endParaRPr lang="es-MX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975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Alumnos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8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237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29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311</a:t>
                      </a:r>
                      <a:endParaRPr lang="es-MX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210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1%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41 %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4.9%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53.1%</a:t>
                      </a:r>
                      <a:endParaRPr lang="es-MX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648608"/>
                  </a:ext>
                </a:extLst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001" y="107354"/>
            <a:ext cx="1751357" cy="95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61739"/>
      </p:ext>
    </p:extLst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3984" y="0"/>
            <a:ext cx="10094976" cy="1143000"/>
          </a:xfrm>
        </p:spPr>
        <p:txBody>
          <a:bodyPr>
            <a:noAutofit/>
          </a:bodyPr>
          <a:lstStyle/>
          <a:p>
            <a:r>
              <a:rPr lang="es-ES" sz="2800" dirty="0" smtClean="0"/>
              <a:t>Seguimiento a los alumnos de nuevo ingreso con base a sus calificaciones de 1ª semestre  </a:t>
            </a:r>
            <a:endParaRPr lang="es-ES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33984" y="940381"/>
            <a:ext cx="4035552" cy="3540422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1600" dirty="0" smtClean="0"/>
              <a:t>Con los datos anteriores, se seleccionó una muestra de los perfiles con el objetivo de llevar a cabo un seguimiento de su desempeño escolar durante el primer semestre, obteniendo los siguientes resultados:</a:t>
            </a:r>
            <a:endParaRPr lang="es-ES" sz="1600" dirty="0"/>
          </a:p>
          <a:p>
            <a:pPr algn="just">
              <a:lnSpc>
                <a:spcPct val="170000"/>
              </a:lnSpc>
              <a:buClr>
                <a:srgbClr val="FF9B15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sz="1600" dirty="0"/>
              <a:t>PERFIL OPTIMO:   </a:t>
            </a:r>
            <a:endParaRPr lang="es-ES" sz="1600" dirty="0" smtClean="0"/>
          </a:p>
          <a:p>
            <a:pPr lvl="1" algn="just">
              <a:lnSpc>
                <a:spcPct val="170000"/>
              </a:lnSpc>
            </a:pPr>
            <a:r>
              <a:rPr lang="es-ES" sz="1100" dirty="0" smtClean="0"/>
              <a:t>TODOS </a:t>
            </a:r>
            <a:r>
              <a:rPr lang="es-ES" sz="1100" dirty="0"/>
              <a:t>APROBARON SUS MATERIAS</a:t>
            </a:r>
          </a:p>
          <a:p>
            <a:pPr algn="just">
              <a:lnSpc>
                <a:spcPct val="170000"/>
              </a:lnSpc>
              <a:buClr>
                <a:srgbClr val="FFC000"/>
              </a:buClr>
              <a:buSzPct val="200000"/>
              <a:buFont typeface="Arial" panose="020B0604020202020204" pitchFamily="34" charset="0"/>
              <a:buChar char="•"/>
            </a:pPr>
            <a:r>
              <a:rPr lang="es-ES" sz="1600" dirty="0"/>
              <a:t>PERFIL ACEPTABLE:</a:t>
            </a:r>
          </a:p>
          <a:p>
            <a:pPr lvl="1" algn="just">
              <a:lnSpc>
                <a:spcPct val="170000"/>
              </a:lnSpc>
            </a:pPr>
            <a:r>
              <a:rPr lang="es-ES" sz="1600" dirty="0" smtClean="0"/>
              <a:t> </a:t>
            </a:r>
            <a:r>
              <a:rPr lang="es-ES" sz="1100" dirty="0" smtClean="0"/>
              <a:t>APROBO </a:t>
            </a:r>
            <a:r>
              <a:rPr lang="es-ES" sz="1100" dirty="0"/>
              <a:t>EL 60 %  Y DEL 40% RESTANTE REPROBO:</a:t>
            </a:r>
          </a:p>
          <a:p>
            <a:pPr>
              <a:lnSpc>
                <a:spcPct val="170000"/>
              </a:lnSpc>
            </a:pPr>
            <a:r>
              <a:rPr lang="es-ES" sz="1600" dirty="0"/>
              <a:t>				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082478"/>
              </p:ext>
            </p:extLst>
          </p:nvPr>
        </p:nvGraphicFramePr>
        <p:xfrm>
          <a:off x="4884930" y="1543885"/>
          <a:ext cx="7307070" cy="2936918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461414">
                  <a:extLst>
                    <a:ext uri="{9D8B030D-6E8A-4147-A177-3AD203B41FA5}">
                      <a16:colId xmlns:a16="http://schemas.microsoft.com/office/drawing/2014/main" val="3182615501"/>
                    </a:ext>
                  </a:extLst>
                </a:gridCol>
                <a:gridCol w="1461414">
                  <a:extLst>
                    <a:ext uri="{9D8B030D-6E8A-4147-A177-3AD203B41FA5}">
                      <a16:colId xmlns:a16="http://schemas.microsoft.com/office/drawing/2014/main" val="3893796595"/>
                    </a:ext>
                  </a:extLst>
                </a:gridCol>
                <a:gridCol w="1461414">
                  <a:extLst>
                    <a:ext uri="{9D8B030D-6E8A-4147-A177-3AD203B41FA5}">
                      <a16:colId xmlns:a16="http://schemas.microsoft.com/office/drawing/2014/main" val="1723993062"/>
                    </a:ext>
                  </a:extLst>
                </a:gridCol>
                <a:gridCol w="1461414">
                  <a:extLst>
                    <a:ext uri="{9D8B030D-6E8A-4147-A177-3AD203B41FA5}">
                      <a16:colId xmlns:a16="http://schemas.microsoft.com/office/drawing/2014/main" val="1174548749"/>
                    </a:ext>
                  </a:extLst>
                </a:gridCol>
                <a:gridCol w="1461414">
                  <a:extLst>
                    <a:ext uri="{9D8B030D-6E8A-4147-A177-3AD203B41FA5}">
                      <a16:colId xmlns:a16="http://schemas.microsoft.com/office/drawing/2014/main" val="3617740672"/>
                    </a:ext>
                  </a:extLst>
                </a:gridCol>
              </a:tblGrid>
              <a:tr h="584878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Perfil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Materias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315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Matemáticas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Dibujo Arquitectónico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Dibujo Natural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Topografía</a:t>
                      </a:r>
                      <a:endParaRPr lang="es-MX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14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aseline="0" dirty="0" smtClean="0"/>
                        <a:t>Optimo</a:t>
                      </a:r>
                      <a:endParaRPr lang="es-MX" sz="1600" dirty="0" smtClean="0"/>
                    </a:p>
                    <a:p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100% aprobó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100% aprobó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100% aprobó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100% aprobó</a:t>
                      </a:r>
                      <a:endParaRPr lang="es-MX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654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/>
                        <a:t>Aceptable</a:t>
                      </a:r>
                    </a:p>
                    <a:p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rgbClr val="FF0000"/>
                          </a:solidFill>
                        </a:rPr>
                        <a:t>58% reprobó</a:t>
                      </a:r>
                      <a:endParaRPr lang="es-MX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rgbClr val="FF0000"/>
                          </a:solidFill>
                        </a:rPr>
                        <a:t>50% reprobó</a:t>
                      </a:r>
                      <a:endParaRPr lang="es-MX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rgbClr val="FF0000"/>
                          </a:solidFill>
                        </a:rPr>
                        <a:t>42%</a:t>
                      </a:r>
                      <a:r>
                        <a:rPr lang="es-MX" sz="1600" baseline="0" dirty="0" smtClean="0">
                          <a:solidFill>
                            <a:srgbClr val="FF0000"/>
                          </a:solidFill>
                        </a:rPr>
                        <a:t> reprobó</a:t>
                      </a:r>
                      <a:endParaRPr lang="es-MX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rgbClr val="FF0000"/>
                          </a:solidFill>
                        </a:rPr>
                        <a:t>67% reprobó</a:t>
                      </a:r>
                      <a:endParaRPr lang="es-MX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899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58065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001" y="107354"/>
            <a:ext cx="1751357" cy="95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68411"/>
      </p:ext>
    </p:extLst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97536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z="2800" dirty="0" smtClean="0"/>
              <a:t>Seguimiento a los alumnos de nuevo ingreso con base a sus calificaciones de 1ª semestre  </a:t>
            </a:r>
            <a:endParaRPr lang="es-ES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249003"/>
            <a:ext cx="5181600" cy="3122603"/>
          </a:xfrm>
        </p:spPr>
        <p:txBody>
          <a:bodyPr>
            <a:noAutofit/>
          </a:bodyPr>
          <a:lstStyle/>
          <a:p>
            <a:r>
              <a:rPr lang="es-ES" sz="1200" dirty="0"/>
              <a:t>DE </a:t>
            </a:r>
            <a:r>
              <a:rPr lang="es-ES" sz="1200" dirty="0" smtClean="0"/>
              <a:t>ACUERDO </a:t>
            </a:r>
            <a:r>
              <a:rPr lang="es-ES" sz="1200" dirty="0"/>
              <a:t>A EL PERFIL DE INGRESO NOS DICEN LOS RESULTADOS DE UN MUESTREO:</a:t>
            </a:r>
          </a:p>
          <a:p>
            <a:r>
              <a:rPr lang="es-ES" sz="1200" dirty="0"/>
              <a:t>SIN EVALUACION : NO SE INSCRIBIO EL 42%.   DEL LOS </a:t>
            </a:r>
            <a:r>
              <a:rPr lang="es-ES" sz="1200" dirty="0" smtClean="0"/>
              <a:t>INSCRITOS  APROBO  </a:t>
            </a:r>
            <a:r>
              <a:rPr lang="es-ES" sz="1200" dirty="0"/>
              <a:t>EL 35 % </a:t>
            </a:r>
            <a:r>
              <a:rPr lang="es-ES" sz="1200" dirty="0" smtClean="0"/>
              <a:t>, EL 65% REPROBÓ AL MENOS UNA MATERIA.</a:t>
            </a:r>
          </a:p>
          <a:p>
            <a:r>
              <a:rPr lang="es-ES" sz="1200" dirty="0" smtClean="0"/>
              <a:t>De las cuales el índice de reprobación son los siguientes:</a:t>
            </a:r>
            <a:endParaRPr lang="es-ES" sz="1200" dirty="0"/>
          </a:p>
          <a:p>
            <a:r>
              <a:rPr lang="es-ES" sz="1200" dirty="0"/>
              <a:t>MATEMATICAS   				</a:t>
            </a:r>
            <a:endParaRPr lang="es-ES" sz="1200" dirty="0" smtClean="0"/>
          </a:p>
          <a:p>
            <a:r>
              <a:rPr lang="es-ES" sz="1200" dirty="0" smtClean="0"/>
              <a:t>40</a:t>
            </a:r>
            <a:r>
              <a:rPr lang="es-ES" sz="1200" dirty="0"/>
              <a:t>%</a:t>
            </a:r>
          </a:p>
          <a:p>
            <a:r>
              <a:rPr lang="es-ES" sz="1200" dirty="0"/>
              <a:t>DIBUJO ARQUITECTONICO  	</a:t>
            </a:r>
            <a:endParaRPr lang="es-ES" sz="1200" dirty="0" smtClean="0"/>
          </a:p>
          <a:p>
            <a:r>
              <a:rPr lang="es-ES" sz="1200" dirty="0" smtClean="0"/>
              <a:t>20</a:t>
            </a:r>
            <a:r>
              <a:rPr lang="es-ES" sz="1200" dirty="0"/>
              <a:t>%</a:t>
            </a:r>
          </a:p>
          <a:p>
            <a:r>
              <a:rPr lang="es-ES" sz="1200" dirty="0"/>
              <a:t>DIBUJO NATURAL				</a:t>
            </a:r>
            <a:endParaRPr lang="es-ES" sz="1200" dirty="0" smtClean="0"/>
          </a:p>
          <a:p>
            <a:r>
              <a:rPr lang="es-ES" sz="1200" dirty="0" smtClean="0"/>
              <a:t>40</a:t>
            </a:r>
            <a:r>
              <a:rPr lang="es-ES" sz="1200" dirty="0"/>
              <a:t>%</a:t>
            </a:r>
          </a:p>
          <a:p>
            <a:r>
              <a:rPr lang="es-ES" sz="1200" dirty="0"/>
              <a:t>TOPOGRAFIA					</a:t>
            </a:r>
            <a:endParaRPr lang="es-ES" sz="1200" dirty="0" smtClean="0"/>
          </a:p>
          <a:p>
            <a:r>
              <a:rPr lang="es-ES" sz="1200" dirty="0" smtClean="0"/>
              <a:t>50</a:t>
            </a:r>
            <a:r>
              <a:rPr lang="es-ES" sz="1200" dirty="0"/>
              <a:t>%</a:t>
            </a:r>
          </a:p>
          <a:p>
            <a:r>
              <a:rPr lang="es-ES" sz="1200" dirty="0"/>
              <a:t>GEOMETRIA					</a:t>
            </a:r>
            <a:endParaRPr lang="es-ES" sz="1200" dirty="0" smtClean="0"/>
          </a:p>
          <a:p>
            <a:r>
              <a:rPr lang="es-ES" sz="1200" dirty="0" smtClean="0"/>
              <a:t>40</a:t>
            </a:r>
            <a:r>
              <a:rPr lang="es-ES" sz="1200" dirty="0"/>
              <a:t>%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r="14482"/>
          <a:stretch/>
        </p:blipFill>
        <p:spPr>
          <a:xfrm>
            <a:off x="9018755" y="1176461"/>
            <a:ext cx="3023893" cy="2122249"/>
          </a:xfrm>
          <a:prstGeom prst="rect">
            <a:avLst/>
          </a:prstGeom>
        </p:spPr>
      </p:pic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4633123"/>
              </p:ext>
            </p:extLst>
          </p:nvPr>
        </p:nvGraphicFramePr>
        <p:xfrm>
          <a:off x="6275693" y="2013194"/>
          <a:ext cx="4087506" cy="282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0384644"/>
              </p:ext>
            </p:extLst>
          </p:nvPr>
        </p:nvGraphicFramePr>
        <p:xfrm>
          <a:off x="2364971" y="2864829"/>
          <a:ext cx="5608320" cy="3560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001" y="107354"/>
            <a:ext cx="1751357" cy="95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09806"/>
      </p:ext>
    </p:extLst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Bloques de conocimiento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242133"/>
            <a:ext cx="10058400" cy="202532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ES" sz="1800" dirty="0" smtClean="0"/>
              <a:t>ANTE ESTAS ESTADISTICAS  Y   OPINIONES DOCENTES PROFESIONALES SOBRE LA PREPARACIÓN DE LOS ALUMNOS DE NUEVO INGRESO,  SE INCIDE QUE SON BÁSICAMENTE TRES ÁREAS DONDE LOS ALUMNOS PRESENTAN SEVERAS DEFICIENCIAS: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633472" y="1928628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endParaRPr lang="es-ES" sz="28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DIBUJO 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LECTURA Y REDACCIÓN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MATEMÁTICAS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1097280" y="4713638"/>
            <a:ext cx="10058400" cy="202532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s-ES" sz="1800" dirty="0" smtClean="0"/>
              <a:t>Toda vez detectadas estas tres grandes áreas, el curso propedéutico, buscará detectar y homogeneizar las capacidades y habilidades de los alumnos dentro de estos tres grandes bloques,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001" y="107354"/>
            <a:ext cx="1751357" cy="95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59043"/>
      </p:ext>
    </p:extLst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601" y="107354"/>
            <a:ext cx="10058400" cy="1027425"/>
          </a:xfrm>
        </p:spPr>
        <p:txBody>
          <a:bodyPr>
            <a:noAutofit/>
          </a:bodyPr>
          <a:lstStyle/>
          <a:p>
            <a:r>
              <a:rPr lang="es-ES" sz="3200" dirty="0" smtClean="0"/>
              <a:t>El curso </a:t>
            </a:r>
            <a:r>
              <a:rPr lang="es-ES" sz="3200" dirty="0" err="1" smtClean="0"/>
              <a:t>propedutico</a:t>
            </a:r>
            <a:r>
              <a:rPr lang="es-ES" sz="3200" dirty="0" smtClean="0"/>
              <a:t> o de inducción  2019 propuesto, busca los siguientes objetivos</a:t>
            </a:r>
            <a:endParaRPr lang="es-ES" sz="3200" dirty="0"/>
          </a:p>
        </p:txBody>
      </p:sp>
      <p:sp>
        <p:nvSpPr>
          <p:cNvPr id="5" name="Rectángulo 4"/>
          <p:cNvSpPr/>
          <p:nvPr/>
        </p:nvSpPr>
        <p:spPr>
          <a:xfrm>
            <a:off x="725424" y="1775936"/>
            <a:ext cx="109971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Clr>
                <a:srgbClr val="FF6600"/>
              </a:buClr>
              <a:buSzPct val="200000"/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Situar a los alumnos en un mismo nivel, en cuanto a actitudes, habilidades  y conocimientos, en estas tres áreas, </a:t>
            </a:r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matemáticas, 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dibujo, y lectura y </a:t>
            </a:r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comprensión</a:t>
            </a:r>
          </a:p>
          <a:p>
            <a:pPr marL="285750" indent="-285750" algn="just">
              <a:lnSpc>
                <a:spcPct val="200000"/>
              </a:lnSpc>
              <a:buClr>
                <a:srgbClr val="FF6600"/>
              </a:buClr>
              <a:buSzPct val="200000"/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Brindar a los alumnos 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los conocimientos </a:t>
            </a:r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mínimos 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necesarios para el ingreso a la carrera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001" y="107354"/>
            <a:ext cx="1751357" cy="95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898235"/>
      </p:ext>
    </p:extLst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PROPEDEUTICO">
      <a:dk1>
        <a:sysClr val="windowText" lastClr="000000"/>
      </a:dk1>
      <a:lt1>
        <a:sysClr val="window" lastClr="FFFFFF"/>
      </a:lt1>
      <a:dk2>
        <a:srgbClr val="242852"/>
      </a:dk2>
      <a:lt2>
        <a:srgbClr val="CCCCFF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8AA4B4"/>
      </a:hlink>
      <a:folHlink>
        <a:srgbClr val="5DD1AD"/>
      </a:folHlink>
    </a:clrScheme>
    <a:fontScheme name="Personalizado 2">
      <a:majorFont>
        <a:latin typeface="Century Gothic"/>
        <a:ea typeface=""/>
        <a:cs typeface=""/>
      </a:majorFont>
      <a:minorFont>
        <a:latin typeface="Bahnschrift"/>
        <a:ea typeface=""/>
        <a:cs typeface="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6057</TotalTime>
  <Words>1067</Words>
  <Application>Microsoft Office PowerPoint</Application>
  <PresentationFormat>Panorámica</PresentationFormat>
  <Paragraphs>130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Bahnschrift</vt:lpstr>
      <vt:lpstr>Calibri</vt:lpstr>
      <vt:lpstr>Century Gothic</vt:lpstr>
      <vt:lpstr>Wingdings</vt:lpstr>
      <vt:lpstr>Retrospección</vt:lpstr>
      <vt:lpstr>Presentación de PowerPoint</vt:lpstr>
      <vt:lpstr>Objetivos del curso</vt:lpstr>
      <vt:lpstr>Los  objetivos del  curso de inducción para ingreso a Arquitectura son: </vt:lpstr>
      <vt:lpstr>Una triste realidad</vt:lpstr>
      <vt:lpstr>Resultados del ingreso 2018 a la facultad de arquitectura </vt:lpstr>
      <vt:lpstr>Seguimiento a los alumnos de nuevo ingreso con base a sus calificaciones de 1ª semestre  </vt:lpstr>
      <vt:lpstr>Seguimiento a los alumnos de nuevo ingreso con base a sus calificaciones de 1ª semestre  </vt:lpstr>
      <vt:lpstr>Bloques de conocimiento</vt:lpstr>
      <vt:lpstr>El curso propedutico o de inducción  2019 propuesto, busca los siguientes objetivos</vt:lpstr>
      <vt:lpstr>Ejes y temáticas centrales del curso: </vt:lpstr>
      <vt:lpstr>Ejes centrales del curso: </vt:lpstr>
      <vt:lpstr>Ejes centrales del curso: </vt:lpstr>
      <vt:lpstr>Programación del Curso </vt:lpstr>
      <vt:lpstr>Material requerido para los alumnos</vt:lpstr>
      <vt:lpstr>Infraestructura requerida</vt:lpstr>
      <vt:lpstr>Recursos docentes necesarios:</vt:lpstr>
      <vt:lpstr>Programación por bloques de conocimiento</vt:lpstr>
      <vt:lpstr>30 julio - 9 Agosto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M.Arq. E.Gabriela Rodríguez Romero</dc:creator>
  <cp:lastModifiedBy>Erendira Gabriela Rodriguez Romero</cp:lastModifiedBy>
  <cp:revision>41</cp:revision>
  <dcterms:created xsi:type="dcterms:W3CDTF">2019-06-09T01:34:49Z</dcterms:created>
  <dcterms:modified xsi:type="dcterms:W3CDTF">2019-07-08T15:17:50Z</dcterms:modified>
</cp:coreProperties>
</file>