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7" r:id="rId1"/>
  </p:sldMasterIdLst>
  <p:sldIdLst>
    <p:sldId id="335" r:id="rId2"/>
    <p:sldId id="340" r:id="rId3"/>
    <p:sldId id="341" r:id="rId4"/>
    <p:sldId id="342" r:id="rId5"/>
    <p:sldId id="345" r:id="rId6"/>
    <p:sldId id="357" r:id="rId7"/>
    <p:sldId id="347" r:id="rId8"/>
    <p:sldId id="352" r:id="rId9"/>
    <p:sldId id="353" r:id="rId10"/>
    <p:sldId id="354" r:id="rId11"/>
    <p:sldId id="355" r:id="rId12"/>
    <p:sldId id="356" r:id="rId13"/>
    <p:sldId id="358" r:id="rId14"/>
    <p:sldId id="359" r:id="rId15"/>
    <p:sldId id="343" r:id="rId16"/>
    <p:sldId id="348" r:id="rId17"/>
    <p:sldId id="351" r:id="rId18"/>
    <p:sldId id="344" r:id="rId19"/>
    <p:sldId id="350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CC3300"/>
    <a:srgbClr val="336600"/>
    <a:srgbClr val="000066"/>
    <a:srgbClr val="FF66FF"/>
    <a:srgbClr val="808000"/>
    <a:srgbClr val="CCFF33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6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A4A5-25DB-47C7-8F03-6160116FCB1F}" type="datetimeFigureOut">
              <a:rPr lang="es-MX" smtClean="0"/>
              <a:pPr/>
              <a:t>02/06/2017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CA2F-1C34-404A-940D-61064545B145}" type="slidenum">
              <a:rPr lang="es-MX" smtClean="0"/>
              <a:pPr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11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A4A5-25DB-47C7-8F03-6160116FCB1F}" type="datetimeFigureOut">
              <a:rPr lang="es-MX" smtClean="0"/>
              <a:pPr/>
              <a:t>02/06/2017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CA2F-1C34-404A-940D-61064545B145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1823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A4A5-25DB-47C7-8F03-6160116FCB1F}" type="datetimeFigureOut">
              <a:rPr lang="es-MX" smtClean="0"/>
              <a:pPr/>
              <a:t>02/06/2017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CA2F-1C34-404A-940D-61064545B145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1747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A4A5-25DB-47C7-8F03-6160116FCB1F}" type="datetimeFigureOut">
              <a:rPr lang="es-MX" smtClean="0"/>
              <a:pPr/>
              <a:t>02/06/2017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CA2F-1C34-404A-940D-61064545B145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0450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A4A5-25DB-47C7-8F03-6160116FCB1F}" type="datetimeFigureOut">
              <a:rPr lang="es-MX" smtClean="0"/>
              <a:pPr/>
              <a:t>02/06/2017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CA2F-1C34-404A-940D-61064545B145}" type="slidenum">
              <a:rPr lang="es-MX" smtClean="0"/>
              <a:pPr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057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A4A5-25DB-47C7-8F03-6160116FCB1F}" type="datetimeFigureOut">
              <a:rPr lang="es-MX" smtClean="0"/>
              <a:pPr/>
              <a:t>02/06/2017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CA2F-1C34-404A-940D-61064545B145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4773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A4A5-25DB-47C7-8F03-6160116FCB1F}" type="datetimeFigureOut">
              <a:rPr lang="es-MX" smtClean="0"/>
              <a:pPr/>
              <a:t>02/06/2017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CA2F-1C34-404A-940D-61064545B145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5916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A4A5-25DB-47C7-8F03-6160116FCB1F}" type="datetimeFigureOut">
              <a:rPr lang="es-MX" smtClean="0"/>
              <a:pPr/>
              <a:t>02/06/2017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CA2F-1C34-404A-940D-61064545B145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3961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A4A5-25DB-47C7-8F03-6160116FCB1F}" type="datetimeFigureOut">
              <a:rPr lang="es-MX" smtClean="0"/>
              <a:pPr/>
              <a:t>02/06/2017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CA2F-1C34-404A-940D-61064545B145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0669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CE33A4A5-25DB-47C7-8F03-6160116FCB1F}" type="datetimeFigureOut">
              <a:rPr lang="es-MX" smtClean="0"/>
              <a:pPr/>
              <a:t>02/06/2017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4BCA2F-1C34-404A-940D-61064545B145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8287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A4A5-25DB-47C7-8F03-6160116FCB1F}" type="datetimeFigureOut">
              <a:rPr lang="es-MX" smtClean="0"/>
              <a:pPr/>
              <a:t>02/06/2017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CA2F-1C34-404A-940D-61064545B145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2732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E33A4A5-25DB-47C7-8F03-6160116FCB1F}" type="datetimeFigureOut">
              <a:rPr lang="es-MX" smtClean="0"/>
              <a:pPr/>
              <a:t>02/06/2017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74BCA2F-1C34-404A-940D-61064545B145}" type="slidenum">
              <a:rPr lang="es-MX" smtClean="0"/>
              <a:pPr/>
              <a:t>‹Nº›</a:t>
            </a:fld>
            <a:endParaRPr lang="es-MX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69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411760" y="2924944"/>
            <a:ext cx="4212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800" b="1" smtClean="0">
                <a:solidFill>
                  <a:schemeClr val="bg1">
                    <a:lumMod val="50000"/>
                  </a:schemeClr>
                </a:solidFill>
              </a:rPr>
              <a:t>Sexto </a:t>
            </a:r>
            <a:r>
              <a:rPr lang="es-MX" sz="4800" b="1" dirty="0" smtClean="0">
                <a:solidFill>
                  <a:schemeClr val="bg1">
                    <a:lumMod val="50000"/>
                  </a:schemeClr>
                </a:solidFill>
              </a:rPr>
              <a:t>semestre </a:t>
            </a:r>
            <a:endParaRPr lang="es-MX" sz="48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29033" y="2022640"/>
            <a:ext cx="6386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Vista Oeste desde la calle Puente Rio Colorado, Av. del Ferrocarril</a:t>
            </a:r>
          </a:p>
        </p:txBody>
      </p:sp>
      <p:pic>
        <p:nvPicPr>
          <p:cNvPr id="6" name="5 Imagen"/>
          <p:cNvPicPr/>
          <p:nvPr/>
        </p:nvPicPr>
        <p:blipFill rotWithShape="1">
          <a:blip r:embed="rId3"/>
          <a:srcRect l="38" t="13652" r="14583" b="7178"/>
          <a:stretch/>
        </p:blipFill>
        <p:spPr>
          <a:xfrm>
            <a:off x="1115616" y="2419009"/>
            <a:ext cx="6756042" cy="347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21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29033" y="2022640"/>
            <a:ext cx="6386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Vista Oeste desde la calle Puente Rio Colorado, Av. del Ferrocarril</a:t>
            </a:r>
          </a:p>
        </p:txBody>
      </p:sp>
      <p:pic>
        <p:nvPicPr>
          <p:cNvPr id="6" name="5 Imagen"/>
          <p:cNvPicPr/>
          <p:nvPr/>
        </p:nvPicPr>
        <p:blipFill rotWithShape="1">
          <a:blip r:embed="rId3"/>
          <a:srcRect t="9665" r="4418" b="6771"/>
          <a:stretch/>
        </p:blipFill>
        <p:spPr>
          <a:xfrm>
            <a:off x="954832" y="2387011"/>
            <a:ext cx="7200800" cy="339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21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29033" y="2022640"/>
            <a:ext cx="6386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Vista Oeste desde la calle Puente Rio Colorado, Av. del Ferrocarril</a:t>
            </a:r>
          </a:p>
        </p:txBody>
      </p:sp>
      <p:pic>
        <p:nvPicPr>
          <p:cNvPr id="6" name="5 Imagen"/>
          <p:cNvPicPr/>
          <p:nvPr/>
        </p:nvPicPr>
        <p:blipFill rotWithShape="1">
          <a:blip r:embed="rId3"/>
          <a:srcRect t="9459" b="6978"/>
          <a:stretch/>
        </p:blipFill>
        <p:spPr>
          <a:xfrm>
            <a:off x="682198" y="2391972"/>
            <a:ext cx="7754962" cy="341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21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29033" y="2022640"/>
            <a:ext cx="6386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Vista Oeste desde la calle Puente Rio Colorado, Av. del Ferrocarril</a:t>
            </a:r>
          </a:p>
        </p:txBody>
      </p:sp>
      <p:pic>
        <p:nvPicPr>
          <p:cNvPr id="6" name="5 Imagen"/>
          <p:cNvPicPr/>
          <p:nvPr/>
        </p:nvPicPr>
        <p:blipFill rotWithShape="1">
          <a:blip r:embed="rId3"/>
          <a:srcRect l="6309" t="10106" r="4323" b="7196"/>
          <a:stretch/>
        </p:blipFill>
        <p:spPr>
          <a:xfrm>
            <a:off x="1059979" y="2391972"/>
            <a:ext cx="6984776" cy="348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97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29033" y="2022640"/>
            <a:ext cx="6386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Vista Oeste desde la calle Puente Rio Colorado, Av. del Ferrocarril</a:t>
            </a:r>
          </a:p>
        </p:txBody>
      </p:sp>
      <p:pic>
        <p:nvPicPr>
          <p:cNvPr id="6" name="5 Imagen"/>
          <p:cNvPicPr/>
          <p:nvPr/>
        </p:nvPicPr>
        <p:blipFill rotWithShape="1">
          <a:blip r:embed="rId3"/>
          <a:srcRect t="9829" r="4598" b="7344"/>
          <a:stretch/>
        </p:blipFill>
        <p:spPr>
          <a:xfrm>
            <a:off x="899592" y="2391972"/>
            <a:ext cx="7272808" cy="341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97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325679" y="1772816"/>
            <a:ext cx="850411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Conceptos a desarrollar</a:t>
            </a:r>
            <a:r>
              <a:rPr lang="es-MX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</a:p>
          <a:p>
            <a:endParaRPr lang="es-MX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Análisis del usuario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Análisis de actividades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Programa de necesidades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Programa arquitectónico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Diagramas de funcionamiento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Zonificación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s-MX" dirty="0" smtClean="0"/>
              <a:t>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71511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460375" y="1879898"/>
            <a:ext cx="813690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Nota:</a:t>
            </a:r>
          </a:p>
          <a:p>
            <a:r>
              <a:rPr lang="es-MX" dirty="0" smtClean="0"/>
              <a:t>Áreas básicas que debe contener el programa arquitectónico: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/>
              <a:t>Área administrativa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dirty="0" smtClean="0"/>
              <a:t>Cocineta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dirty="0" smtClean="0"/>
              <a:t>Sanitarios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/>
              <a:t>Área de descanso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dirty="0" smtClean="0"/>
              <a:t>Cocineta-Comedor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dirty="0" smtClean="0"/>
              <a:t>Área recreativa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dirty="0" smtClean="0"/>
              <a:t>Sanitarios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/>
              <a:t>Área de taller y lavado de unidades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/>
              <a:t>Estacionamiento de unidades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/>
              <a:t>Estacionamiento para empleados</a:t>
            </a:r>
          </a:p>
          <a:p>
            <a:endParaRPr lang="es-MX" dirty="0" smtClean="0"/>
          </a:p>
          <a:p>
            <a:r>
              <a:rPr lang="es-MX" dirty="0" smtClean="0"/>
              <a:t>Este Programa Arquitectónico deberá ser complementado con el análisis del usuario.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34818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460374" y="2204864"/>
            <a:ext cx="77120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chemeClr val="bg1">
                    <a:lumMod val="50000"/>
                  </a:schemeClr>
                </a:solidFill>
              </a:rPr>
              <a:t>La elaboración de la planimetría deberá ser a mano alzada técnica libre</a:t>
            </a:r>
            <a:r>
              <a:rPr lang="es-MX" sz="3200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Lápiz</a:t>
            </a:r>
          </a:p>
          <a:p>
            <a:pPr marL="285750" indent="-285750">
              <a:buFontTx/>
              <a:buChar char="-"/>
            </a:pP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Tinta</a:t>
            </a:r>
          </a:p>
          <a:p>
            <a:pPr marL="285750" indent="-285750">
              <a:buFontTx/>
              <a:buChar char="-"/>
            </a:pP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Plumón</a:t>
            </a:r>
          </a:p>
          <a:p>
            <a:pPr marL="285750" indent="-285750">
              <a:buFontTx/>
              <a:buChar char="-"/>
            </a:pPr>
            <a:r>
              <a:rPr lang="es-MX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Prismacolor</a:t>
            </a:r>
            <a:endParaRPr lang="es-MX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Acuarela</a:t>
            </a:r>
          </a:p>
          <a:p>
            <a:pPr marL="285750" indent="-285750">
              <a:buFontTx/>
              <a:buChar char="-"/>
            </a:pPr>
            <a:endParaRPr lang="es-MX" dirty="0" smtClean="0"/>
          </a:p>
          <a:p>
            <a:pPr marL="285750" indent="-285750">
              <a:buFontTx/>
              <a:buChar char="-"/>
            </a:pPr>
            <a:endParaRPr lang="es-MX" dirty="0" smtClean="0"/>
          </a:p>
          <a:p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8435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325679" y="1772816"/>
            <a:ext cx="8494793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El estudiante deberá entregar en formato 90 x 60 cm dos láminas las cuales deberán contener:</a:t>
            </a:r>
          </a:p>
          <a:p>
            <a:r>
              <a:rPr lang="es-MX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Lámina No.1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Croquis o esquema del análisis del sitio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Esquemas y textos del concepto o intenciones del diseño del proyecto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Diagramas de funcionamiento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Zonificación (esquema) y emplazamiento (en el terreno)</a:t>
            </a:r>
          </a:p>
          <a:p>
            <a:r>
              <a:rPr lang="es-MX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Lámina No.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Anteproyecto arquitectónico</a:t>
            </a:r>
          </a:p>
          <a:p>
            <a:r>
              <a:rPr lang="es-MX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MX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</a:t>
            </a:r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-Plantas y cortes, que reflejen el criterio estructural apoyado en textos o imágenes</a:t>
            </a:r>
          </a:p>
          <a:p>
            <a:r>
              <a:rPr lang="es-MX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-       -Perspectivas y/o maqueta</a:t>
            </a:r>
          </a:p>
          <a:p>
            <a:r>
              <a:rPr lang="es-MX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NOTA: </a:t>
            </a:r>
            <a:r>
              <a:rPr lang="es-MX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Las laminas deberán incluir cuadro de datos y norte</a:t>
            </a:r>
          </a:p>
          <a:p>
            <a:endParaRPr lang="es-MX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s-MX" dirty="0" smtClean="0"/>
              <a:t>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89480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330339" y="2564904"/>
            <a:ext cx="849479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El estudiante deberá entregar sus láminas de manera digital (fotografías, por correo electrónico, Facebook, </a:t>
            </a:r>
            <a:r>
              <a:rPr lang="es-MX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whatsapp</a:t>
            </a:r>
            <a:r>
              <a:rPr lang="es-MX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etc.) a su profesor de composición, teniendo como fecha </a:t>
            </a:r>
            <a:r>
              <a:rPr lang="es-MX" sz="2800" b="1" dirty="0" smtClean="0">
                <a:solidFill>
                  <a:schemeClr val="bg2">
                    <a:lumMod val="50000"/>
                  </a:schemeClr>
                </a:solidFill>
              </a:rPr>
              <a:t>límite</a:t>
            </a:r>
            <a:r>
              <a:rPr lang="es-MX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el domingo 4 de junio a las </a:t>
            </a:r>
            <a:r>
              <a:rPr lang="es-MX" sz="2800" b="1" dirty="0" smtClean="0">
                <a:solidFill>
                  <a:schemeClr val="bg2">
                    <a:lumMod val="50000"/>
                  </a:schemeClr>
                </a:solidFill>
              </a:rPr>
              <a:t>19:00 horas</a:t>
            </a:r>
            <a:r>
              <a:rPr lang="es-MX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r>
              <a:rPr lang="es-MX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El lunes o martes, de acuerdo a su horario de clases, deberá presentarlo de manera física. </a:t>
            </a:r>
            <a:endParaRPr lang="es-MX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s-MX" dirty="0" smtClean="0"/>
              <a:t>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3196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755576" y="2492896"/>
            <a:ext cx="741682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chemeClr val="bg1">
                    <a:lumMod val="50000"/>
                  </a:schemeClr>
                </a:solidFill>
              </a:rPr>
              <a:t>Objetivo general:</a:t>
            </a:r>
          </a:p>
          <a:p>
            <a:endParaRPr lang="es-MX" sz="28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es-MX" dirty="0" smtClean="0"/>
              <a:t>Evaluar el conocimiento adquirido, hasta el momento, por los estudiantes a través de un ejercicio sobre la capacidad de síntesis y solución a un problema espacial y habitable, planteando la solución de manera gráfica en un tiempo determinado, privilegiando el croquis como herramienta de diseño para la  elaboración de una planimetría arquitectónica como producto terminado.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81015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899592" y="2708920"/>
            <a:ext cx="74168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solidFill>
                  <a:schemeClr val="bg1">
                    <a:lumMod val="65000"/>
                  </a:schemeClr>
                </a:solidFill>
              </a:rPr>
              <a:t>Tema:</a:t>
            </a:r>
          </a:p>
          <a:p>
            <a:r>
              <a:rPr lang="es-MX" sz="3600" b="1" dirty="0" smtClean="0">
                <a:solidFill>
                  <a:schemeClr val="bg1">
                    <a:lumMod val="50000"/>
                  </a:schemeClr>
                </a:solidFill>
              </a:rPr>
              <a:t>Estación Terminal para combis de Transporte </a:t>
            </a:r>
            <a:r>
              <a:rPr lang="es-MX" sz="3600" b="1" dirty="0" smtClean="0">
                <a:solidFill>
                  <a:schemeClr val="bg1">
                    <a:lumMod val="50000"/>
                  </a:schemeClr>
                </a:solidFill>
              </a:rPr>
              <a:t>Público </a:t>
            </a:r>
            <a:r>
              <a:rPr lang="es-MX" sz="3600" b="1" dirty="0" smtClean="0">
                <a:solidFill>
                  <a:schemeClr val="bg1">
                    <a:lumMod val="50000"/>
                  </a:schemeClr>
                </a:solidFill>
              </a:rPr>
              <a:t>Ruta Coral en la Colonia Las Jacarandas, municipio de Morelia</a:t>
            </a:r>
            <a:endParaRPr lang="es-MX" sz="3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07975" y="5948052"/>
            <a:ext cx="8582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NOTA: </a:t>
            </a:r>
            <a:r>
              <a:rPr lang="es-MX" dirty="0" smtClean="0"/>
              <a:t>el trabajo podrá elaborarse individualmente o en equipos de máximo dos personas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29114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325679" y="1772816"/>
            <a:ext cx="850411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Conceptos a considerar</a:t>
            </a:r>
            <a:r>
              <a:rPr lang="es-MX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Terreno:</a:t>
            </a:r>
          </a:p>
          <a:p>
            <a:r>
              <a:rPr lang="es-MX" dirty="0"/>
              <a:t> </a:t>
            </a:r>
            <a:r>
              <a:rPr lang="es-MX" dirty="0" smtClean="0"/>
              <a:t>          - Topografía</a:t>
            </a:r>
          </a:p>
          <a:p>
            <a:r>
              <a:rPr lang="es-MX" dirty="0"/>
              <a:t> </a:t>
            </a:r>
            <a:r>
              <a:rPr lang="es-MX" dirty="0" smtClean="0"/>
              <a:t>          - Contexto</a:t>
            </a:r>
          </a:p>
          <a:p>
            <a:r>
              <a:rPr lang="es-MX" dirty="0"/>
              <a:t> </a:t>
            </a:r>
            <a:r>
              <a:rPr lang="es-MX" dirty="0" smtClean="0"/>
              <a:t>          - Ubicación </a:t>
            </a:r>
          </a:p>
          <a:p>
            <a:r>
              <a:rPr lang="es-MX" dirty="0"/>
              <a:t> </a:t>
            </a:r>
            <a:r>
              <a:rPr lang="es-MX" dirty="0" smtClean="0"/>
              <a:t>          -Orientación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Clima:</a:t>
            </a:r>
          </a:p>
          <a:p>
            <a:r>
              <a:rPr lang="es-MX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MX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- </a:t>
            </a:r>
            <a:r>
              <a:rPr lang="es-MX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Temperatura</a:t>
            </a:r>
          </a:p>
          <a:p>
            <a:r>
              <a:rPr lang="es-MX" dirty="0" smtClean="0"/>
              <a:t>            - Asoleamiento</a:t>
            </a:r>
          </a:p>
          <a:p>
            <a:r>
              <a:rPr lang="es-MX" dirty="0" smtClean="0"/>
              <a:t>            -Vientos dominantes</a:t>
            </a:r>
          </a:p>
          <a:p>
            <a:r>
              <a:rPr lang="es-MX" dirty="0" smtClean="0"/>
              <a:t>            -Precipitación pluvial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Sustentabilidad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Accesibilidad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Servicios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06989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29033" y="2022640"/>
            <a:ext cx="1989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Plano topográfico :</a:t>
            </a:r>
            <a:endParaRPr lang="es-MX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0" t="2089" r="32663" b="2298"/>
          <a:stretch/>
        </p:blipFill>
        <p:spPr bwMode="auto">
          <a:xfrm rot="16200000">
            <a:off x="3362173" y="957006"/>
            <a:ext cx="3998649" cy="612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960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29033" y="2022640"/>
            <a:ext cx="2279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Imágenes del terreno:</a:t>
            </a:r>
            <a:endParaRPr lang="es-MX" b="1" dirty="0"/>
          </a:p>
        </p:txBody>
      </p:sp>
      <p:pic>
        <p:nvPicPr>
          <p:cNvPr id="6" name="5 Imagen"/>
          <p:cNvPicPr/>
          <p:nvPr/>
        </p:nvPicPr>
        <p:blipFill rotWithShape="1">
          <a:blip r:embed="rId3"/>
          <a:srcRect l="7431" t="10528" r="4336" b="7331"/>
          <a:stretch/>
        </p:blipFill>
        <p:spPr>
          <a:xfrm>
            <a:off x="1468993" y="2346945"/>
            <a:ext cx="6182656" cy="3485356"/>
          </a:xfrm>
          <a:prstGeom prst="rect">
            <a:avLst/>
          </a:prstGeom>
        </p:spPr>
      </p:pic>
      <p:sp>
        <p:nvSpPr>
          <p:cNvPr id="7" name="5 Rectángulo redondeado"/>
          <p:cNvSpPr/>
          <p:nvPr/>
        </p:nvSpPr>
        <p:spPr>
          <a:xfrm>
            <a:off x="5508104" y="3116188"/>
            <a:ext cx="1219200" cy="1104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9321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29033" y="2029671"/>
            <a:ext cx="5101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Vista Este desde la calle Santa María de los </a:t>
            </a:r>
            <a:r>
              <a:rPr lang="es-MX" b="1" dirty="0" err="1" smtClean="0"/>
              <a:t>Urdiales</a:t>
            </a:r>
            <a:endParaRPr lang="es-MX" b="1" dirty="0"/>
          </a:p>
        </p:txBody>
      </p:sp>
      <p:pic>
        <p:nvPicPr>
          <p:cNvPr id="7" name="6 Imagen"/>
          <p:cNvPicPr/>
          <p:nvPr/>
        </p:nvPicPr>
        <p:blipFill rotWithShape="1">
          <a:blip r:embed="rId3"/>
          <a:srcRect l="18027" t="9112" r="4352" b="6895"/>
          <a:stretch/>
        </p:blipFill>
        <p:spPr>
          <a:xfrm>
            <a:off x="1475656" y="2399003"/>
            <a:ext cx="6120680" cy="347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96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29033" y="2022640"/>
            <a:ext cx="5101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Vista Este desde la calle Santa María de los </a:t>
            </a:r>
            <a:r>
              <a:rPr lang="es-MX" b="1" dirty="0" err="1"/>
              <a:t>Urdiales</a:t>
            </a:r>
            <a:endParaRPr lang="es-MX" b="1" dirty="0"/>
          </a:p>
        </p:txBody>
      </p:sp>
      <p:pic>
        <p:nvPicPr>
          <p:cNvPr id="6" name="5 Imagen"/>
          <p:cNvPicPr/>
          <p:nvPr/>
        </p:nvPicPr>
        <p:blipFill rotWithShape="1">
          <a:blip r:embed="rId3"/>
          <a:srcRect l="610" t="9294" r="8009" b="7259"/>
          <a:stretch/>
        </p:blipFill>
        <p:spPr>
          <a:xfrm>
            <a:off x="1115616" y="2415189"/>
            <a:ext cx="6840760" cy="350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21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29033" y="2022640"/>
            <a:ext cx="6409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Vista Oeste desde la calle Puente Rio Colorado, Av. del Ferrocarril</a:t>
            </a:r>
            <a:endParaRPr lang="es-MX" b="1" dirty="0"/>
          </a:p>
        </p:txBody>
      </p:sp>
      <p:pic>
        <p:nvPicPr>
          <p:cNvPr id="6" name="5 Imagen"/>
          <p:cNvPicPr/>
          <p:nvPr/>
        </p:nvPicPr>
        <p:blipFill rotWithShape="1">
          <a:blip r:embed="rId3"/>
          <a:srcRect l="18685" t="9622" r="4714" b="7344"/>
          <a:stretch/>
        </p:blipFill>
        <p:spPr>
          <a:xfrm>
            <a:off x="1691680" y="2391972"/>
            <a:ext cx="5763394" cy="334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2141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Azul cáli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4475</TotalTime>
  <Words>555</Words>
  <Application>Microsoft Office PowerPoint</Application>
  <PresentationFormat>Presentación en pantalla (4:3)</PresentationFormat>
  <Paragraphs>113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Retrospección</vt:lpstr>
      <vt:lpstr>       PRUEBA RÁPIDA 2017</vt:lpstr>
      <vt:lpstr>       PRUEBA RÁPIDA 2017</vt:lpstr>
      <vt:lpstr>       PRUEBA RÁPIDA 2017</vt:lpstr>
      <vt:lpstr>       PRUEBA RÁPIDA 2017</vt:lpstr>
      <vt:lpstr>       PRUEBA RÁPIDA 2017</vt:lpstr>
      <vt:lpstr>       PRUEBA RÁPIDA 2017</vt:lpstr>
      <vt:lpstr>       PRUEBA RÁPIDA 2017</vt:lpstr>
      <vt:lpstr>       PRUEBA RÁPIDA 2017</vt:lpstr>
      <vt:lpstr>       PRUEBA RÁPIDA 2017</vt:lpstr>
      <vt:lpstr>       PRUEBA RÁPIDA 2017</vt:lpstr>
      <vt:lpstr>       PRUEBA RÁPIDA 2017</vt:lpstr>
      <vt:lpstr>       PRUEBA RÁPIDA 2017</vt:lpstr>
      <vt:lpstr>       PRUEBA RÁPIDA 2017</vt:lpstr>
      <vt:lpstr>       PRUEBA RÁPIDA 2017</vt:lpstr>
      <vt:lpstr>       PRUEBA RÁPIDA 2017</vt:lpstr>
      <vt:lpstr>       PRUEBA RÁPIDA 2017</vt:lpstr>
      <vt:lpstr>       PRUEBA RÁPIDA 2017</vt:lpstr>
      <vt:lpstr>       PRUEBA RÁPIDA 2017</vt:lpstr>
      <vt:lpstr>       PRUEBA RÁPIDA 2017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FAUM-PC-01-LAB-A</cp:lastModifiedBy>
  <cp:revision>355</cp:revision>
  <dcterms:created xsi:type="dcterms:W3CDTF">2015-09-13T13:55:52Z</dcterms:created>
  <dcterms:modified xsi:type="dcterms:W3CDTF">2017-06-02T17:30:32Z</dcterms:modified>
</cp:coreProperties>
</file>