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7" r:id="rId1"/>
  </p:sldMasterIdLst>
  <p:sldIdLst>
    <p:sldId id="335" r:id="rId2"/>
    <p:sldId id="340" r:id="rId3"/>
    <p:sldId id="341" r:id="rId4"/>
    <p:sldId id="360" r:id="rId5"/>
    <p:sldId id="342" r:id="rId6"/>
    <p:sldId id="345" r:id="rId7"/>
    <p:sldId id="347" r:id="rId8"/>
    <p:sldId id="355" r:id="rId9"/>
    <p:sldId id="356" r:id="rId10"/>
    <p:sldId id="357" r:id="rId11"/>
    <p:sldId id="358" r:id="rId12"/>
    <p:sldId id="359" r:id="rId13"/>
    <p:sldId id="343" r:id="rId14"/>
    <p:sldId id="348" r:id="rId15"/>
    <p:sldId id="351" r:id="rId16"/>
    <p:sldId id="344" r:id="rId17"/>
    <p:sldId id="35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9DD1"/>
    <a:srgbClr val="990000"/>
    <a:srgbClr val="CC3300"/>
    <a:srgbClr val="336600"/>
    <a:srgbClr val="000066"/>
    <a:srgbClr val="FF66FF"/>
    <a:srgbClr val="808000"/>
    <a:srgbClr val="CCFF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76" autoAdjust="0"/>
  </p:normalViewPr>
  <p:slideViewPr>
    <p:cSldViewPr>
      <p:cViewPr varScale="1">
        <p:scale>
          <a:sx n="62" d="100"/>
          <a:sy n="62" d="100"/>
        </p:scale>
        <p:origin x="16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11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1823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174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0450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5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0477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5916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6396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5066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8287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7273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E33A4A5-25DB-47C7-8F03-6160116FCB1F}" type="datetimeFigureOut">
              <a:rPr lang="es-MX" smtClean="0"/>
              <a:pPr/>
              <a:t>02/06/2017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4BCA2F-1C34-404A-940D-61064545B145}" type="slidenum">
              <a:rPr lang="es-MX" smtClean="0"/>
              <a:pPr/>
              <a:t>‹Nº›</a:t>
            </a:fld>
            <a:endParaRPr lang="es-MX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69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411760" y="2924944"/>
            <a:ext cx="4595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800" b="1" dirty="0" smtClean="0">
                <a:solidFill>
                  <a:schemeClr val="bg1">
                    <a:lumMod val="50000"/>
                  </a:schemeClr>
                </a:solidFill>
              </a:rPr>
              <a:t>Octavo semestre </a:t>
            </a:r>
            <a:endParaRPr lang="es-MX" sz="48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564904"/>
            <a:ext cx="6876256" cy="282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36912"/>
            <a:ext cx="6948264" cy="28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24" y="2534596"/>
            <a:ext cx="6305343" cy="347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5679" y="1772816"/>
            <a:ext cx="850411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Conceptos a desarrollar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del usuario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Análisis de actividades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de necesidades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Programa arquitectónico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Diagramas de funcionamiento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Zonificación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s-MX" dirty="0" smtClean="0"/>
              <a:t>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7151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55575" y="2276872"/>
            <a:ext cx="910563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Nota:</a:t>
            </a:r>
          </a:p>
          <a:p>
            <a:r>
              <a:rPr lang="es-MX" sz="2800" dirty="0" smtClean="0"/>
              <a:t>Áreas básicas que debe contener el programa arquitectónico: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Área administrativa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Área de talleres de arte y oficios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MX" sz="2800" dirty="0" smtClean="0"/>
              <a:t>Área deportiva</a:t>
            </a:r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348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60374" y="2204864"/>
            <a:ext cx="77120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</a:rPr>
              <a:t>La elaboración de la planimetría deberá ser a mano alzada técnica libre</a:t>
            </a:r>
            <a:r>
              <a:rPr lang="es-MX" sz="32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Lápiz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Tinta</a:t>
            </a: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Plumón</a:t>
            </a:r>
          </a:p>
          <a:p>
            <a:pPr marL="285750" indent="-285750">
              <a:buFontTx/>
              <a:buChar char="-"/>
            </a:pPr>
            <a:r>
              <a:rPr lang="es-MX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Prismacolor</a:t>
            </a:r>
            <a:endParaRPr lang="es-MX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Acuarela</a:t>
            </a:r>
          </a:p>
          <a:p>
            <a:pPr marL="285750" indent="-285750">
              <a:buFontTx/>
              <a:buChar char="-"/>
            </a:pPr>
            <a:endParaRPr lang="es-MX" dirty="0" smtClean="0"/>
          </a:p>
          <a:p>
            <a:pPr marL="285750" indent="-285750">
              <a:buFontTx/>
              <a:buChar char="-"/>
            </a:pPr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435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25679" y="1772816"/>
            <a:ext cx="84947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estudiante deberá entregar en formato 90 x 60 cm dos láminas las cuales deberán contener:</a:t>
            </a:r>
          </a:p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Lámina No.1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Croquis o esquema del análisis del sitio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Esquemas y textos del concepto o intenciones del diseño del proyecto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Diagramas de funcionamiento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Zonificación (esquema) y emplazamiento (en el terreno)</a:t>
            </a:r>
          </a:p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Lámina No.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Anteproyecto arquitectónico</a:t>
            </a:r>
          </a:p>
          <a:p>
            <a:r>
              <a:rPr lang="es-MX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-Plantas y cortes, que reflejen el criterio estructural apoyado en textos o imágenes</a:t>
            </a:r>
          </a:p>
          <a:p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MX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-       -Perspectivas y/o maqueta</a:t>
            </a:r>
          </a:p>
          <a:p>
            <a:r>
              <a:rPr lang="es-MX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NOTA: </a:t>
            </a:r>
            <a:r>
              <a:rPr lang="es-MX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Las laminas deberán incluir cuadro de datos y norte</a:t>
            </a:r>
          </a:p>
        </p:txBody>
      </p:sp>
    </p:spTree>
    <p:extLst>
      <p:ext uri="{BB962C8B-B14F-4D97-AF65-F5344CB8AC3E}">
        <p14:creationId xmlns:p14="http://schemas.microsoft.com/office/powerpoint/2010/main" val="178948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330339" y="2564904"/>
            <a:ext cx="84947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El estudiante deberá entregar sus láminas de manera digital (fotografías, por correo electrónico, Facebook, </a:t>
            </a:r>
            <a:r>
              <a:rPr lang="es-MX" sz="2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whatsapp</a:t>
            </a:r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etc.) a su profesor de composición, teniendo como fecha límite el domingo 4 de junio a las 19:00 horas y el lunes o martes, de acuerdo a su horario de clases, deberá presentarlo de manera física. </a:t>
            </a:r>
            <a:endParaRPr lang="es-MX" dirty="0" smtClean="0"/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196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5576" y="2492896"/>
            <a:ext cx="74168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bg1">
                    <a:lumMod val="50000"/>
                  </a:schemeClr>
                </a:solidFill>
              </a:rPr>
              <a:t>Objetivo general:</a:t>
            </a:r>
          </a:p>
          <a:p>
            <a:endParaRPr lang="es-MX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s-MX" dirty="0" smtClean="0"/>
              <a:t>Evaluar el conocimiento </a:t>
            </a:r>
            <a:r>
              <a:rPr lang="es-MX" dirty="0" smtClean="0"/>
              <a:t>adquirido, </a:t>
            </a:r>
            <a:r>
              <a:rPr lang="es-MX" dirty="0" smtClean="0"/>
              <a:t>hasta el momento, a través de un ejercicio sobre la capacidad de síntesis y solución a un problema espacial y habitable, planteando la solución de manera </a:t>
            </a:r>
            <a:r>
              <a:rPr lang="es-MX" dirty="0" smtClean="0"/>
              <a:t>gráfica </a:t>
            </a:r>
            <a:r>
              <a:rPr lang="es-MX" dirty="0" smtClean="0"/>
              <a:t>en un tiempo determinado, privilegiando el croquis como herramienta de diseño para la  elaboración de una planimetría arquitectónica como producto terminado.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10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27584" y="2793088"/>
            <a:ext cx="78488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solidFill>
                  <a:schemeClr val="bg1">
                    <a:lumMod val="65000"/>
                  </a:schemeClr>
                </a:solidFill>
              </a:rPr>
              <a:t>Tema:</a:t>
            </a:r>
          </a:p>
          <a:p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</a:rPr>
              <a:t>Centro de seguridad social IMSS en </a:t>
            </a:r>
            <a:r>
              <a:rPr lang="es-MX" sz="3200" b="1" dirty="0" err="1" smtClean="0">
                <a:solidFill>
                  <a:schemeClr val="bg1">
                    <a:lumMod val="50000"/>
                  </a:schemeClr>
                </a:solidFill>
              </a:rPr>
              <a:t>Tacícuaro</a:t>
            </a:r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</a:rPr>
              <a:t>, municipio de </a:t>
            </a:r>
            <a:r>
              <a:rPr lang="es-MX" sz="3200" b="1" dirty="0" smtClean="0">
                <a:solidFill>
                  <a:schemeClr val="bg1">
                    <a:lumMod val="50000"/>
                  </a:schemeClr>
                </a:solidFill>
              </a:rPr>
              <a:t>Morelia</a:t>
            </a:r>
          </a:p>
          <a:p>
            <a:pPr algn="just"/>
            <a:endParaRPr lang="es-MX" b="1" dirty="0" smtClean="0"/>
          </a:p>
        </p:txBody>
      </p:sp>
      <p:sp>
        <p:nvSpPr>
          <p:cNvPr id="3" name="CuadroTexto 2"/>
          <p:cNvSpPr txBox="1"/>
          <p:nvPr/>
        </p:nvSpPr>
        <p:spPr>
          <a:xfrm>
            <a:off x="307975" y="5948052"/>
            <a:ext cx="858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NOTA: </a:t>
            </a:r>
            <a:r>
              <a:rPr lang="es-MX" dirty="0" smtClean="0"/>
              <a:t>el trabajo podrá elaborarse individualmente o en equipos de máximo dos personas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2911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60374" y="1854116"/>
            <a:ext cx="828808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Definición del tema: </a:t>
            </a:r>
            <a:endParaRPr lang="es-MX" sz="28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es-MX" b="1" dirty="0" smtClean="0"/>
          </a:p>
          <a:p>
            <a:pPr algn="just"/>
            <a:r>
              <a:rPr lang="es-MX" sz="2400" dirty="0" smtClean="0"/>
              <a:t>Un centro de seguridad social es un espacio destinado a los afiliados al IMSS, para su recreación y complemento para mantener su salud física y mental sanamente, con la impartición de talleres para el aprendizaje de oficios, como carpintería, electricidad, alfarería, peluquería, corte y confección, entre otros, además de la practica de deportes como </a:t>
            </a:r>
            <a:r>
              <a:rPr lang="es-MX" sz="2400" dirty="0" err="1" smtClean="0"/>
              <a:t>fut</a:t>
            </a:r>
            <a:r>
              <a:rPr lang="es-MX" sz="2400" dirty="0" smtClean="0"/>
              <a:t>-bol, básquetbol, artes marciales etc., complementándose con educación artística, con clases de danza, bailes y de aprendizaje de instrumentos musicales. </a:t>
            </a:r>
            <a:endParaRPr lang="es-MX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639886" y="1945134"/>
            <a:ext cx="803657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Conceptos a considerar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Terreno:</a:t>
            </a:r>
          </a:p>
          <a:p>
            <a:r>
              <a:rPr lang="es-MX" dirty="0"/>
              <a:t> </a:t>
            </a:r>
            <a:r>
              <a:rPr lang="es-MX" dirty="0" smtClean="0"/>
              <a:t>          - Topografía</a:t>
            </a:r>
          </a:p>
          <a:p>
            <a:r>
              <a:rPr lang="es-MX" dirty="0"/>
              <a:t> </a:t>
            </a:r>
            <a:r>
              <a:rPr lang="es-MX" dirty="0" smtClean="0"/>
              <a:t>          - Contexto</a:t>
            </a:r>
          </a:p>
          <a:p>
            <a:r>
              <a:rPr lang="es-MX" dirty="0"/>
              <a:t> </a:t>
            </a:r>
            <a:r>
              <a:rPr lang="es-MX" dirty="0" smtClean="0"/>
              <a:t>          - Ubicación </a:t>
            </a:r>
          </a:p>
          <a:p>
            <a:r>
              <a:rPr lang="es-MX" dirty="0"/>
              <a:t> </a:t>
            </a:r>
            <a:r>
              <a:rPr lang="es-MX" dirty="0" smtClean="0"/>
              <a:t>          -Orientación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Clima:</a:t>
            </a:r>
          </a:p>
          <a:p>
            <a:r>
              <a:rPr lang="es-MX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- </a:t>
            </a:r>
            <a:r>
              <a:rPr lang="es-MX" dirty="0"/>
              <a:t>Temperatura</a:t>
            </a:r>
          </a:p>
          <a:p>
            <a:r>
              <a:rPr lang="es-MX" dirty="0"/>
              <a:t> </a:t>
            </a:r>
            <a:r>
              <a:rPr lang="es-MX" dirty="0" smtClean="0"/>
              <a:t>           - Asoleamiento</a:t>
            </a:r>
          </a:p>
          <a:p>
            <a:r>
              <a:rPr lang="es-MX" dirty="0"/>
              <a:t> </a:t>
            </a:r>
            <a:r>
              <a:rPr lang="es-MX" dirty="0" smtClean="0"/>
              <a:t>           -Vientos dominantes</a:t>
            </a:r>
          </a:p>
          <a:p>
            <a:r>
              <a:rPr lang="es-MX" dirty="0"/>
              <a:t> </a:t>
            </a:r>
            <a:r>
              <a:rPr lang="es-MX" dirty="0" smtClean="0"/>
              <a:t>           -Precipitación pluvial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Sustentabilidad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Accesibilidad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Servicios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60698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77865" y="1731265"/>
            <a:ext cx="198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Plano topográfico :</a:t>
            </a:r>
            <a:endParaRPr lang="es-MX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06" t="567" r="1806" b="5418"/>
          <a:stretch/>
        </p:blipFill>
        <p:spPr>
          <a:xfrm rot="5400000">
            <a:off x="2576051" y="656854"/>
            <a:ext cx="4003369" cy="673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993" y="2551014"/>
            <a:ext cx="5976664" cy="321321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 rot="20598039">
            <a:off x="2496291" y="3857890"/>
            <a:ext cx="1816460" cy="550114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Flecha derecha 4"/>
          <p:cNvSpPr/>
          <p:nvPr/>
        </p:nvSpPr>
        <p:spPr>
          <a:xfrm rot="16200000">
            <a:off x="6444208" y="3255986"/>
            <a:ext cx="474352" cy="821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Rectángulo 22"/>
          <p:cNvSpPr/>
          <p:nvPr/>
        </p:nvSpPr>
        <p:spPr>
          <a:xfrm rot="20598039">
            <a:off x="2757526" y="4539815"/>
            <a:ext cx="663817" cy="952666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2" name="CuadroTexto 21"/>
          <p:cNvSpPr txBox="1"/>
          <p:nvPr/>
        </p:nvSpPr>
        <p:spPr>
          <a:xfrm>
            <a:off x="6404696" y="3903705"/>
            <a:ext cx="5760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b="1" dirty="0" smtClean="0"/>
              <a:t>Norte</a:t>
            </a:r>
            <a:endParaRPr lang="es-MX" sz="105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763624" y="3999800"/>
            <a:ext cx="1231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 smtClean="0"/>
              <a:t>S= 23,511.16 m2</a:t>
            </a:r>
            <a:endParaRPr lang="es-MX" sz="1200" dirty="0"/>
          </a:p>
        </p:txBody>
      </p:sp>
    </p:spTree>
    <p:extLst>
      <p:ext uri="{BB962C8B-B14F-4D97-AF65-F5344CB8AC3E}">
        <p14:creationId xmlns:p14="http://schemas.microsoft.com/office/powerpoint/2010/main" val="32164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564904"/>
            <a:ext cx="7524328" cy="31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3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36" y="620688"/>
            <a:ext cx="9144000" cy="864096"/>
          </a:xfrm>
          <a:solidFill>
            <a:schemeClr val="bg2">
              <a:lumMod val="25000"/>
            </a:schemeClr>
          </a:solidFill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PRUEBA RÁPIDA 2017</a:t>
            </a:r>
            <a:endParaRPr lang="es-MX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utoShape 2" descr="http://www.arq.umich.mx/web/repositorios/imagenes/Facultad%20de%20Arquitectura%5b1%5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http://www.arq.umich.mx/web/repositorios/imagenes/Facultad%20de%20Arquitectura%5b1%5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9" r="43280"/>
          <a:stretch/>
        </p:blipFill>
        <p:spPr bwMode="auto">
          <a:xfrm>
            <a:off x="7730320" y="6317384"/>
            <a:ext cx="1413680" cy="54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9033" y="2022640"/>
            <a:ext cx="2279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Imágenes del terreno:</a:t>
            </a:r>
            <a:endParaRPr lang="es-MX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84" y="2564904"/>
            <a:ext cx="7308304" cy="297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ción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ció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ció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4546</TotalTime>
  <Words>530</Words>
  <Application>Microsoft Office PowerPoint</Application>
  <PresentationFormat>Presentación en pantalla (4:3)</PresentationFormat>
  <Paragraphs>88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Retrospección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  <vt:lpstr>       PRUEBA RÁPIDA 2017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ADMIN</dc:creator>
  <cp:lastModifiedBy>Mario Barrera</cp:lastModifiedBy>
  <cp:revision>360</cp:revision>
  <dcterms:created xsi:type="dcterms:W3CDTF">2015-09-13T13:55:52Z</dcterms:created>
  <dcterms:modified xsi:type="dcterms:W3CDTF">2017-06-02T13:56:27Z</dcterms:modified>
</cp:coreProperties>
</file>